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2"/>
  </p:notesMasterIdLst>
  <p:sldIdLst>
    <p:sldId id="256" r:id="rId2"/>
    <p:sldId id="821" r:id="rId3"/>
    <p:sldId id="347" r:id="rId4"/>
    <p:sldId id="346" r:id="rId5"/>
    <p:sldId id="839" r:id="rId6"/>
    <p:sldId id="771" r:id="rId7"/>
    <p:sldId id="774" r:id="rId8"/>
    <p:sldId id="772" r:id="rId9"/>
    <p:sldId id="773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6" r:id="rId22"/>
    <p:sldId id="787" r:id="rId23"/>
    <p:sldId id="788" r:id="rId24"/>
    <p:sldId id="789" r:id="rId25"/>
    <p:sldId id="790" r:id="rId26"/>
    <p:sldId id="791" r:id="rId27"/>
    <p:sldId id="792" r:id="rId28"/>
    <p:sldId id="793" r:id="rId29"/>
    <p:sldId id="794" r:id="rId30"/>
    <p:sldId id="795" r:id="rId31"/>
    <p:sldId id="796" r:id="rId32"/>
    <p:sldId id="797" r:id="rId33"/>
    <p:sldId id="798" r:id="rId34"/>
    <p:sldId id="799" r:id="rId35"/>
    <p:sldId id="800" r:id="rId36"/>
    <p:sldId id="801" r:id="rId37"/>
    <p:sldId id="802" r:id="rId38"/>
    <p:sldId id="803" r:id="rId39"/>
    <p:sldId id="804" r:id="rId40"/>
    <p:sldId id="805" r:id="rId41"/>
    <p:sldId id="806" r:id="rId42"/>
    <p:sldId id="807" r:id="rId43"/>
    <p:sldId id="808" r:id="rId44"/>
    <p:sldId id="809" r:id="rId45"/>
    <p:sldId id="810" r:id="rId46"/>
    <p:sldId id="811" r:id="rId47"/>
    <p:sldId id="812" r:id="rId48"/>
    <p:sldId id="814" r:id="rId49"/>
    <p:sldId id="815" r:id="rId50"/>
    <p:sldId id="817" r:id="rId51"/>
    <p:sldId id="818" r:id="rId52"/>
    <p:sldId id="816" r:id="rId53"/>
    <p:sldId id="819" r:id="rId54"/>
    <p:sldId id="820" r:id="rId55"/>
    <p:sldId id="822" r:id="rId56"/>
    <p:sldId id="823" r:id="rId57"/>
    <p:sldId id="824" r:id="rId58"/>
    <p:sldId id="825" r:id="rId59"/>
    <p:sldId id="826" r:id="rId60"/>
    <p:sldId id="827" r:id="rId61"/>
    <p:sldId id="828" r:id="rId62"/>
    <p:sldId id="829" r:id="rId63"/>
    <p:sldId id="830" r:id="rId64"/>
    <p:sldId id="831" r:id="rId65"/>
    <p:sldId id="832" r:id="rId66"/>
    <p:sldId id="833" r:id="rId67"/>
    <p:sldId id="835" r:id="rId68"/>
    <p:sldId id="836" r:id="rId69"/>
    <p:sldId id="837" r:id="rId70"/>
    <p:sldId id="840" r:id="rId7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0099FF"/>
    <a:srgbClr val="0066FF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10"/>
    <p:restoredTop sz="80303" autoAdjust="0"/>
  </p:normalViewPr>
  <p:slideViewPr>
    <p:cSldViewPr>
      <p:cViewPr varScale="1">
        <p:scale>
          <a:sx n="71" d="100"/>
          <a:sy n="71" d="100"/>
        </p:scale>
        <p:origin x="1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0" d="100"/>
        <a:sy n="7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AC3628-437D-1145-89AE-3543A6F29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9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>
                <a:latin typeface="Arial" charset="0"/>
              </a:rPr>
              <a:t>В нашем </a:t>
            </a:r>
            <a:r>
              <a:rPr lang="ru-RU" dirty="0" err="1">
                <a:latin typeface="Arial" charset="0"/>
              </a:rPr>
              <a:t>обзначении</a:t>
            </a:r>
            <a:r>
              <a:rPr lang="ru-RU" dirty="0">
                <a:latin typeface="Arial" charset="0"/>
              </a:rPr>
              <a:t> Богословие 2, мы будем изучать о человеке и вопросе его спасения.</a:t>
            </a: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45F717-D3DA-E547-AF68-A3EA63CA32F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31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294534-45D7-0B4E-A880-2B370281457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057669-E12C-4C45-97D9-9323AAB5A73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EF04E0-903C-4340-B761-0439BBCA4F0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3107D7-E2FC-494D-B70A-8DE638E2C7A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8BD7B-1B9E-2149-A3E7-CECF06B9C99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315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62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  <a:p>
            <a:endParaRPr lang="ru-RU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034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DD4797-EF0A-A04B-9B2A-D63646F3FFB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Антропология – Происхождение человека</a:t>
            </a:r>
          </a:p>
          <a:p>
            <a:endParaRPr lang="ru-RU" dirty="0"/>
          </a:p>
          <a:p>
            <a:r>
              <a:rPr lang="ru-RU" dirty="0" err="1"/>
              <a:t>Хамартология</a:t>
            </a:r>
            <a:r>
              <a:rPr lang="ru-RU" dirty="0"/>
              <a:t> – Грехопадение человека</a:t>
            </a:r>
          </a:p>
          <a:p>
            <a:endParaRPr lang="ru-RU" dirty="0"/>
          </a:p>
          <a:p>
            <a:r>
              <a:rPr lang="ru-RU" dirty="0" err="1"/>
              <a:t>Сотериология</a:t>
            </a:r>
            <a:r>
              <a:rPr lang="ru-RU" dirty="0"/>
              <a:t> – Спасение человека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233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20FD4-8B97-084E-B2D2-C95813A29EF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8C5DFF-5857-8C4B-8298-09FCD7B9138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3678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095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DFD095-CF2B-8043-B0B3-AA276924E194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978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161919-3CCA-2744-BAAD-7980BBB04B6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577DA-3E59-6A43-B39C-FEBB626D861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E27BF6-8806-9C4F-9982-390FEA9753A8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19CAB4-2F36-8141-9563-94E29492E670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>
                <a:latin typeface="Arial" charset="0"/>
              </a:rPr>
              <a:t>Сущность человека – кого спасать?</a:t>
            </a: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Что произошло с человеком в результате грехопадения – от чего спасать</a:t>
            </a: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Сущность Божьего отношения к человеку – как спасать</a:t>
            </a: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832E5-93FA-514C-94CE-C560A26805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509E3-C802-4344-AEF3-1A15E5D72B04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05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4B6F6B-6C73-9E45-81AB-43346DE5DD8E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16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D454C4-E414-6B4A-AEBC-C85CB42B6C1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26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8A607D-F2F0-E849-B163-081C224145BA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36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7AC44F-5F0B-A046-A80A-9C29B5613732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46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F18182-4877-FB4F-9490-EA1EFFC00845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57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31918B-6627-274E-BBE3-F0B1739D03C4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67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00D0B1-3BB3-F94D-99E7-E9225EA73E0F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2F0F3-A66A-A549-B6DA-81CC1BB703DF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6AF9C-159C-9A4F-9A54-26ED53EBA7AE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>
                <a:latin typeface="Arial" charset="0"/>
              </a:rPr>
              <a:t>Наглядная схема и взаимосвязь библейских дисциплин</a:t>
            </a: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8A7EF1-3F2F-CD46-91E8-4584D8FAABB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98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38CA6D-86D4-A640-AEB1-B1377321686F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D59D0-8681-F141-BA00-C19CFE29C729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18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05DB81-FA6D-3840-B9D8-FD32A9D68E06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28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0B04D2-28CB-0B4B-B9C2-C2C689C6E9E0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39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CEEC80-3040-5246-8500-2DD8D00E6D21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C1153E-258E-0A4B-92D7-99B8AED95EE3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59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0D5F8F-B9ED-4D4C-9B87-A237FD173416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E2B41D-DAD9-0F4B-9397-ED5C3872BD01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BF89FC-189A-D141-9138-C0610A38D407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90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36B17D-BC71-604F-BB45-68C23162B5A7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EC8C2F-E361-E44E-9BE0-E7ECA251297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132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25995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89181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4166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6541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96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9924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176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927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98521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06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EC8C2F-E361-E44E-9BE0-E7ECA25129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8082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Скверны духа – Лицемерие (1 Пет. </a:t>
            </a:r>
            <a:r>
              <a:rPr lang="ru-RU"/>
              <a:t>1:22)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70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886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C35D19-7F6B-2740-8C6E-C31014C6A32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СХЕМА: Положение человека во вселенной.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Ангелы</a:t>
            </a:r>
          </a:p>
          <a:p>
            <a:pPr>
              <a:defRPr/>
            </a:pPr>
            <a:r>
              <a:rPr lang="ru-RU" dirty="0"/>
              <a:t>Человек</a:t>
            </a:r>
          </a:p>
          <a:p>
            <a:pPr>
              <a:defRPr/>
            </a:pPr>
            <a:r>
              <a:rPr lang="ru-RU" dirty="0"/>
              <a:t>Животный мир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88617-E9FE-3D41-A07D-585048EF907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E93FA-F5AC-A645-92C2-DB2F9DDF510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64 w 5184"/>
                  <a:gd name="T3" fmla="*/ 3159 h 3159"/>
                  <a:gd name="T4" fmla="*/ 52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6 w 556"/>
                  <a:gd name="T5" fmla="*/ 3159 h 3159"/>
                  <a:gd name="T6" fmla="*/ 56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6 w 251"/>
                <a:gd name="T7" fmla="*/ 12 h 12"/>
                <a:gd name="T8" fmla="*/ 256 w 251"/>
                <a:gd name="T9" fmla="*/ 0 h 12"/>
                <a:gd name="T10" fmla="*/ 25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344 w 251"/>
                <a:gd name="T5" fmla="*/ 12 h 12"/>
                <a:gd name="T6" fmla="*/ 134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90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0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5B55-6ABE-2943-A604-F80F4EAEF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3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59D80-06E4-A148-996A-7A7D7C24F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4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100D-EFB6-5C4A-BA3A-8666595BE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7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3E35E-4D91-8043-9714-9BC524EB7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67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44A2-5BBF-DD4E-9919-7D18AC26D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9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6B6F1-BDF3-2F4A-BAE3-2941541E5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7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6583-3B1F-9642-A899-9693355A7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3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DD24E-D61B-A44B-8CC2-8ED42DC25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B7FD-9D30-EF42-98FB-86BB29115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9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0E5C-DA4C-9F42-98C7-2ACC2D8F9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6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114CD-3689-0046-BCF1-19B8EBFC2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1BD5-1D22-914F-BDED-EDB6F333F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05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65552-76E3-6147-900A-E16BD82B7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6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6C1F-3BE4-9F46-A032-2357EF3DF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8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060EA-2BB5-9B40-B74B-C80AAB778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0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64 w 5184"/>
                <a:gd name="T3" fmla="*/ 3159 h 3159"/>
                <a:gd name="T4" fmla="*/ 52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6 w 556"/>
                <a:gd name="T5" fmla="*/ 3159 h 3159"/>
                <a:gd name="T6" fmla="*/ 56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344 w 251"/>
                  <a:gd name="T5" fmla="*/ 12 h 12"/>
                  <a:gd name="T6" fmla="*/ 134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6 w 251"/>
                  <a:gd name="T7" fmla="*/ 12 h 12"/>
                  <a:gd name="T8" fmla="*/ 256 w 251"/>
                  <a:gd name="T9" fmla="*/ 0 h 12"/>
                  <a:gd name="T10" fmla="*/ 25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9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89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89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9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9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0FD52BA-B0B2-D94F-88FC-7382BFF03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6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br>
              <a:rPr lang="ru-RU" sz="4000" b="0" dirty="0">
                <a:effectLst>
                  <a:outerShdw blurRad="38100" dist="38100" dir="2700000" algn="tl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Tahoma" charset="0"/>
                <a:cs typeface="+mj-cs"/>
              </a:rPr>
            </a:br>
            <a:endParaRPr lang="ru-RU" sz="4000" b="0" dirty="0">
              <a:effectLst>
                <a:outerShdw blurRad="38100" dist="38100" dir="2700000" algn="tl">
                  <a:srgbClr val="000000"/>
                </a:outerShdw>
                <a:reflection blurRad="6350" stA="60000" endA="900" endPos="58000" dir="5400000" sy="-100000" algn="bl" rotWithShape="0"/>
              </a:effectLst>
              <a:latin typeface="Tahoma" charset="0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492375"/>
            <a:ext cx="7326313" cy="3744913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  <a:defRPr/>
            </a:pPr>
            <a:r>
              <a:rPr lang="ru-RU" sz="5400" b="1" dirty="0">
                <a:solidFill>
                  <a:srgbClr val="FF9933"/>
                </a:solidFill>
                <a:latin typeface="Tahoma" charset="0"/>
                <a:cs typeface="+mn-cs"/>
              </a:rPr>
              <a:t>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03350" y="333375"/>
            <a:ext cx="71294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perspectiveBelow"/>
              <a:lightRig rig="threePt" dir="t"/>
            </a:scene3d>
          </a:bodyPr>
          <a:lstStyle/>
          <a:p>
            <a:pPr algn="ctr">
              <a:defRPr/>
            </a:pPr>
            <a:r>
              <a:rPr lang="ru-RU" sz="6000" b="1" dirty="0">
                <a:solidFill>
                  <a:schemeClr val="tx2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cs typeface="+mn-cs"/>
              </a:rPr>
              <a:t>Богословие – 2</a:t>
            </a:r>
            <a:br>
              <a:rPr lang="ru-RU" sz="6000" b="1" dirty="0">
                <a:solidFill>
                  <a:schemeClr val="tx2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</a:br>
            <a:br>
              <a:rPr lang="ru-RU" sz="6000" b="1" dirty="0">
                <a:solidFill>
                  <a:schemeClr val="tx2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</a:br>
            <a:endParaRPr lang="ru-RU" sz="6000" b="1" dirty="0">
              <a:solidFill>
                <a:schemeClr val="tx2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2" name="Picture 1" descr="Pub_Pg_book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852935"/>
            <a:ext cx="3434333" cy="2996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FF9933"/>
                </a:solidFill>
              </a:rPr>
              <a:t>Происхождение человека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8768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ru-RU" sz="2800" dirty="0">
                <a:effectLst/>
              </a:rPr>
              <a:t>Главные аспекты сотворения человека в Быт.1 – 2:</a:t>
            </a:r>
          </a:p>
          <a:p>
            <a:pPr>
              <a:lnSpc>
                <a:spcPct val="110000"/>
              </a:lnSpc>
              <a:defRPr/>
            </a:pPr>
            <a:r>
              <a:rPr lang="ru-RU" sz="2800" dirty="0">
                <a:effectLst/>
              </a:rPr>
              <a:t>А) Человек сотворен по образу и подобию Божьему (Быт.1:26-27)</a:t>
            </a:r>
          </a:p>
          <a:p>
            <a:pPr>
              <a:lnSpc>
                <a:spcPct val="110000"/>
              </a:lnSpc>
              <a:defRPr/>
            </a:pPr>
            <a:r>
              <a:rPr lang="ru-RU" sz="2800" dirty="0">
                <a:effectLst/>
              </a:rPr>
              <a:t>Б) Первый человек сотворен из земли (Быт.2:7) </a:t>
            </a:r>
            <a:endParaRPr lang="ru-RU" sz="2800" dirty="0"/>
          </a:p>
          <a:p>
            <a:pPr>
              <a:lnSpc>
                <a:spcPct val="110000"/>
              </a:lnSpc>
              <a:defRPr/>
            </a:pPr>
            <a:r>
              <a:rPr lang="ru-RU" sz="2800" dirty="0">
                <a:effectLst/>
              </a:rPr>
              <a:t>В) Человек стал живым («</a:t>
            </a:r>
            <a:r>
              <a:rPr lang="ru-RU" sz="2800" dirty="0" err="1">
                <a:effectLst/>
              </a:rPr>
              <a:t>душею</a:t>
            </a:r>
            <a:r>
              <a:rPr lang="ru-RU" sz="2800" dirty="0">
                <a:effectLst/>
              </a:rPr>
              <a:t> живою») благодаря тому, что Бог вдохнул в него дыхание жизни (Быт.2:7). </a:t>
            </a:r>
            <a:endParaRPr lang="ru-RU" sz="2800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FF9933"/>
                </a:solidFill>
              </a:rPr>
              <a:t>Происхождение человека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effectLst/>
              </a:rPr>
              <a:t>Г) Человек сотворен как парное существо: мужчина и женщина (Быт.1:27). </a:t>
            </a:r>
            <a:endParaRPr lang="ru-RU" sz="2800" dirty="0"/>
          </a:p>
          <a:p>
            <a:pPr>
              <a:defRPr/>
            </a:pPr>
            <a:r>
              <a:rPr lang="ru-RU" sz="2800" dirty="0">
                <a:effectLst/>
              </a:rPr>
              <a:t>Д) Творение первой женщины отлично от творения мужчины: она сотворена не одновременно с мужчиной (позже, но в тот же день – Быт.1:27), из части тела мужчины (Быт.2:21-22) </a:t>
            </a:r>
            <a:endParaRPr lang="ru-RU" sz="2800" dirty="0"/>
          </a:p>
          <a:p>
            <a:pPr>
              <a:defRPr/>
            </a:pPr>
            <a:r>
              <a:rPr lang="ru-RU" sz="2800" dirty="0">
                <a:effectLst/>
              </a:rPr>
              <a:t>Е) Человек был сотворен для владычества над </a:t>
            </a:r>
            <a:r>
              <a:rPr lang="ru-RU" sz="2800" dirty="0" err="1">
                <a:effectLst/>
              </a:rPr>
              <a:t>землеи</a:t>
            </a:r>
            <a:r>
              <a:rPr lang="ru-RU" sz="2800" dirty="0">
                <a:effectLst/>
              </a:rPr>
              <a:t>̆ и всем, что ее населяло (Быт.1:28-29) </a:t>
            </a:r>
            <a:endParaRPr lang="ru-RU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>
                <a:solidFill>
                  <a:srgbClr val="FF9933"/>
                </a:solidFill>
                <a:cs typeface="Times New Roman"/>
              </a:rPr>
              <a:t>Альтернативные взгляды на происхождение человека</a:t>
            </a:r>
            <a:endParaRPr lang="en-US" sz="3600" dirty="0">
              <a:solidFill>
                <a:srgbClr val="FF9933"/>
              </a:solidFill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ru-RU" sz="2800" u="sng" dirty="0">
                <a:solidFill>
                  <a:srgbClr val="FF9933"/>
                </a:solidFill>
              </a:rPr>
              <a:t>Причина появления альтернативных взглядов на происхождение человечества</a:t>
            </a:r>
            <a:endParaRPr lang="en-US" sz="2800" u="sng" dirty="0">
              <a:solidFill>
                <a:srgbClr val="FF9933"/>
              </a:solidFill>
            </a:endParaRP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ru-RU" sz="2800" dirty="0"/>
          </a:p>
        </p:txBody>
      </p:sp>
      <p:pic>
        <p:nvPicPr>
          <p:cNvPr id="4" name="Picture 7" descr="PE0151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284538"/>
            <a:ext cx="1582738" cy="271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1187450" y="3068638"/>
            <a:ext cx="597693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2800">
                <a:latin typeface="Arial" charset="0"/>
              </a:rPr>
              <a:t>Необходимость альтернативных взглядов на происхождение человека проистекает или из отвержения Бога-Творца, неверия в Его всемогущество, а также нежелания нести ответственность за свою жизнь.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>
                <a:solidFill>
                  <a:srgbClr val="FF9933"/>
                </a:solidFill>
                <a:cs typeface="Times New Roman"/>
              </a:rPr>
              <a:t>Альтернативные взгляды на происхождение человека</a:t>
            </a:r>
            <a:endParaRPr lang="en-US" sz="36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u="sng" dirty="0">
                <a:solidFill>
                  <a:srgbClr val="FF9933"/>
                </a:solidFill>
              </a:rPr>
              <a:t>Эволюция</a:t>
            </a:r>
          </a:p>
          <a:p>
            <a:pPr marL="0" indent="0">
              <a:buFont typeface="Wingdings" charset="0"/>
              <a:buNone/>
              <a:defRPr/>
            </a:pPr>
            <a:endParaRPr lang="ru-RU" sz="2800" u="sng" dirty="0"/>
          </a:p>
          <a:p>
            <a:pPr marL="0" indent="0">
              <a:buFont typeface="Wingdings" charset="0"/>
              <a:buNone/>
              <a:defRPr/>
            </a:pPr>
            <a:r>
              <a:rPr lang="ru-RU" sz="2800" dirty="0"/>
              <a:t>Теория эволюции гласит – «нет Творца»</a:t>
            </a:r>
          </a:p>
          <a:p>
            <a:pPr marL="0" indent="0">
              <a:buFont typeface="Wingdings" charset="0"/>
              <a:buNone/>
              <a:defRPr/>
            </a:pPr>
            <a:endParaRPr lang="ru-RU" sz="2800" dirty="0"/>
          </a:p>
          <a:p>
            <a:pPr marL="0" indent="0">
              <a:buFont typeface="Wingdings" charset="0"/>
              <a:buNone/>
              <a:defRPr/>
            </a:pPr>
            <a:r>
              <a:rPr lang="ru-RU" sz="2800" i="1" dirty="0"/>
              <a:t>«Сказал безумец в сердце своем: нет Бога…» </a:t>
            </a:r>
            <a:r>
              <a:rPr lang="ru-RU" sz="2800" i="1" dirty="0" err="1"/>
              <a:t>Пс</a:t>
            </a:r>
            <a:r>
              <a:rPr lang="ru-RU" sz="2800" i="1" dirty="0"/>
              <a:t>. 13:1</a:t>
            </a:r>
          </a:p>
          <a:p>
            <a:pPr marL="0" indent="0">
              <a:buFont typeface="Wingdings" charset="0"/>
              <a:buNone/>
              <a:defRPr/>
            </a:pPr>
            <a:endParaRPr lang="ru-RU" sz="2800" dirty="0"/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FF9933"/>
                </a:solidFill>
                <a:cs typeface="Times New Roman"/>
              </a:rPr>
              <a:t>Альтернативные взгляды на происхождение человека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FF9933"/>
                </a:solidFill>
              </a:rPr>
              <a:t>Теория «день – век»</a:t>
            </a:r>
          </a:p>
          <a:p>
            <a:pPr marL="0" indent="0">
              <a:buFont typeface="Wingdings" charset="0"/>
              <a:buNone/>
              <a:defRPr/>
            </a:pPr>
            <a:r>
              <a:rPr lang="ru-RU" sz="2800" dirty="0"/>
              <a:t>	</a:t>
            </a:r>
          </a:p>
          <a:p>
            <a:pPr marL="0" indent="0">
              <a:buFont typeface="Wingdings" charset="0"/>
              <a:buNone/>
              <a:defRPr/>
            </a:pPr>
            <a:r>
              <a:rPr lang="ru-RU" sz="2800" dirty="0"/>
              <a:t>Аргумент – 2 Пет. 3:8 «один день как тысяча лет» (неверное толкование)</a:t>
            </a:r>
          </a:p>
          <a:p>
            <a:pPr marL="0" indent="0">
              <a:buFont typeface="Wingdings" charset="0"/>
              <a:buNone/>
              <a:defRPr/>
            </a:pPr>
            <a:endParaRPr lang="ru-RU" sz="2800" dirty="0"/>
          </a:p>
          <a:p>
            <a:pPr marL="0" indent="0">
              <a:buFont typeface="Wingdings" charset="0"/>
              <a:buNone/>
              <a:defRPr/>
            </a:pPr>
            <a:r>
              <a:rPr lang="ru-RU" sz="2800" dirty="0"/>
              <a:t>Это попытка примирить эволюционные гипотезы с повествованиями Библии.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Цель сотворения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9933"/>
                </a:solidFill>
              </a:rPr>
              <a:t>Бог сотворил нас для Своей собственной славы</a:t>
            </a:r>
          </a:p>
          <a:p>
            <a:pPr>
              <a:defRPr/>
            </a:pPr>
            <a:r>
              <a:rPr lang="ru-RU" i="1" dirty="0"/>
              <a:t>«Каждого, кто называется Моим именем, кого Я сотворил для славы Моей, образовал и устроил» </a:t>
            </a:r>
            <a:r>
              <a:rPr lang="ru-RU" i="1" dirty="0" err="1"/>
              <a:t>Ис</a:t>
            </a:r>
            <a:r>
              <a:rPr lang="ru-RU" i="1" dirty="0"/>
              <a:t>. 43:7</a:t>
            </a:r>
          </a:p>
          <a:p>
            <a:pPr>
              <a:defRPr/>
            </a:pPr>
            <a:r>
              <a:rPr lang="ru-RU" i="1" dirty="0"/>
              <a:t>«Дабы послужить к похвале славы Его нам, которые ранее уповали на Христа» Еф. 1:12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Цель сотворения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89448"/>
            <a:ext cx="7687816" cy="4968552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FF9933"/>
                </a:solidFill>
                <a:effectLst/>
              </a:rPr>
              <a:t>Цель, поставленная Богом перед человеком, </a:t>
            </a:r>
            <a:r>
              <a:rPr lang="ru-RU" sz="2800" b="1" u="sng" dirty="0">
                <a:solidFill>
                  <a:srgbClr val="FF9933"/>
                </a:solidFill>
                <a:effectLst/>
              </a:rPr>
              <a:t>по отношению к Богу.</a:t>
            </a:r>
          </a:p>
          <a:p>
            <a:pPr>
              <a:defRPr/>
            </a:pPr>
            <a:r>
              <a:rPr lang="ru-RU" sz="2800" dirty="0">
                <a:effectLst/>
              </a:rPr>
              <a:t>Прославлять Бога:</a:t>
            </a:r>
          </a:p>
          <a:p>
            <a:pPr lvl="1">
              <a:defRPr/>
            </a:pPr>
            <a:r>
              <a:rPr lang="ru-RU" sz="2400" dirty="0">
                <a:effectLst/>
              </a:rPr>
              <a:t>Словами (Пс.116:1, Пс.150, Рим.15:6,11, Отк.5:9); </a:t>
            </a:r>
          </a:p>
          <a:p>
            <a:pPr lvl="1">
              <a:defRPr/>
            </a:pPr>
            <a:r>
              <a:rPr lang="ru-RU" sz="2400" dirty="0">
                <a:effectLst/>
              </a:rPr>
              <a:t>Делами (1 Кор.6:20, 1 Кор.10:31, Мф.5:16, Фил.1:20). </a:t>
            </a:r>
          </a:p>
          <a:p>
            <a:pPr>
              <a:defRPr/>
            </a:pPr>
            <a:r>
              <a:rPr lang="ru-RU" sz="2800" dirty="0">
                <a:effectLst/>
              </a:rPr>
              <a:t>Иметь общение с Богом </a:t>
            </a:r>
            <a:endParaRPr lang="ru-RU" sz="2800" dirty="0"/>
          </a:p>
          <a:p>
            <a:pPr lvl="1">
              <a:defRPr/>
            </a:pPr>
            <a:r>
              <a:rPr lang="ru-RU" sz="2400" dirty="0">
                <a:effectLst/>
              </a:rPr>
              <a:t>искать Бога (Деян.17:27) успокоиться в Боге –молиться Богу и благодарить Его за все (Фил.4:6; 1 Фес.5:17-18). </a:t>
            </a:r>
            <a:endParaRPr lang="ru-RU" sz="2400" dirty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>
              <a:solidFill>
                <a:srgbClr val="FF9933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Цель сотворения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8768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Познавать Бога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000" dirty="0">
                <a:effectLst/>
              </a:rPr>
              <a:t>Его качества (Пс.33:9); Его волю (Рим.12:2,)  (Прит.3:6); Его деяния (Пс.45:9-11, Пс.65:5). </a:t>
            </a:r>
            <a:endParaRPr lang="ru-RU" sz="2400" dirty="0">
              <a:effectLst/>
            </a:endParaRPr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 Бояться Бога </a:t>
            </a:r>
            <a:endParaRPr lang="ru-RU" sz="2800" dirty="0"/>
          </a:p>
          <a:p>
            <a:pPr lvl="1">
              <a:lnSpc>
                <a:spcPct val="120000"/>
              </a:lnSpc>
              <a:defRPr/>
            </a:pPr>
            <a:r>
              <a:rPr lang="ru-RU" sz="2000" dirty="0">
                <a:effectLst/>
              </a:rPr>
              <a:t>Бояться согрешить (Лев.19:14, Прит.3:7, Прит.8:13, Еккл.12:13, Соф.3:7, 2Кор.5:11); повиноваться Богу (Пс.110:10); осознавать свою полную зависимость от Бога (Пс.118:120, Прит.2:5-6, Прит.14:25-26, Прит.19:23); благоговеть перед Богом (Пс.2:11, Лк.7:16). Страх Господень является благом, а не чем-то отрицательным для человека (Пс.33:10, Ис.33:6). </a:t>
            </a:r>
            <a:endParaRPr lang="ru-RU" sz="20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Цель сотворения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8172400" cy="4941168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FF9933"/>
                </a:solidFill>
                <a:effectLst/>
              </a:rPr>
              <a:t>Цель, поставленная Богом перед человеком, </a:t>
            </a:r>
            <a:r>
              <a:rPr lang="ru-RU" sz="2800" b="1" u="sng" dirty="0">
                <a:solidFill>
                  <a:srgbClr val="FF9933"/>
                </a:solidFill>
                <a:effectLst/>
              </a:rPr>
              <a:t>по отношению к творению</a:t>
            </a:r>
            <a:endParaRPr lang="ru-RU" sz="2800" b="1" u="sng" dirty="0">
              <a:solidFill>
                <a:srgbClr val="FF9933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Владеть (обладать) землей и всем, что на ней обитает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000" dirty="0">
                <a:effectLst/>
              </a:rPr>
              <a:t> (Быт.1:28-29, Быт.9:1-3, Пс.8:7-9). Б). Населить землю (Быт.1:28, Быт.9:1). </a:t>
            </a:r>
            <a:endParaRPr lang="ru-RU" sz="2000" dirty="0"/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Возделывать землю (Быт.2:5). 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000" dirty="0">
                <a:effectLst/>
              </a:rPr>
              <a:t>В отличие от животных, человек имел от начала своего существования особое предназначение и функцию – оказывать на окружающий мир разумное воздействие. </a:t>
            </a:r>
            <a:endParaRPr lang="ru-RU" sz="2000" dirty="0"/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ru-RU" sz="2800" i="1" dirty="0"/>
              <a:t>«Сотворим человека по образу Нашему, по подобию Нашему…» Быт. 1:26</a:t>
            </a:r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 Пояснение к терминам «образ» и «подобие» </a:t>
            </a:r>
            <a:endParaRPr lang="ru-RU" sz="2800" dirty="0"/>
          </a:p>
          <a:p>
            <a:pPr>
              <a:lnSpc>
                <a:spcPct val="120000"/>
              </a:lnSpc>
              <a:defRPr/>
            </a:pPr>
            <a:r>
              <a:rPr lang="ru-RU" sz="2800" dirty="0"/>
              <a:t>Еврейское слово </a:t>
            </a:r>
            <a:r>
              <a:rPr lang="ru-RU" sz="2800" dirty="0">
                <a:solidFill>
                  <a:srgbClr val="FF9933"/>
                </a:solidFill>
              </a:rPr>
              <a:t>«образ» </a:t>
            </a:r>
            <a:r>
              <a:rPr lang="ru-RU" sz="2800" dirty="0"/>
              <a:t>и еврейское слово </a:t>
            </a:r>
            <a:r>
              <a:rPr lang="ru-RU" sz="2800" dirty="0">
                <a:solidFill>
                  <a:srgbClr val="FF9933"/>
                </a:solidFill>
              </a:rPr>
              <a:t>«подобие» </a:t>
            </a:r>
            <a:r>
              <a:rPr lang="ru-RU" sz="2800" dirty="0"/>
              <a:t>обозначают – </a:t>
            </a:r>
            <a:r>
              <a:rPr lang="ru-RU" sz="2800" u="sng" dirty="0">
                <a:solidFill>
                  <a:srgbClr val="FF9933"/>
                </a:solidFill>
              </a:rPr>
              <a:t>нечто похожее но не идентичное тому, что оно олицетворяет.</a:t>
            </a:r>
            <a:endParaRPr lang="en-US" sz="2800" u="sng" dirty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43800" cy="1431925"/>
          </a:xfrm>
        </p:spPr>
        <p:txBody>
          <a:bodyPr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6000" dirty="0"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Богословие – 2</a:t>
            </a:r>
            <a:endParaRPr lang="en-US" sz="6000" dirty="0">
              <a:effectLst>
                <a:outerShdw blurRad="38100" dist="38100" dir="2700000" algn="tl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endParaRPr lang="ru-RU" b="1" dirty="0">
              <a:solidFill>
                <a:srgbClr val="FF9933"/>
              </a:solidFill>
              <a:latin typeface="Tahoma" charset="0"/>
            </a:endParaRPr>
          </a:p>
          <a:p>
            <a:pPr algn="ctr" eaLnBrk="1" hangingPunct="1">
              <a:buNone/>
              <a:defRPr/>
            </a:pPr>
            <a:r>
              <a:rPr lang="ru-RU" sz="4800" b="1" dirty="0">
                <a:solidFill>
                  <a:srgbClr val="FF9933"/>
                </a:solidFill>
                <a:latin typeface="Tahoma" charset="0"/>
              </a:rPr>
              <a:t>Антропология</a:t>
            </a:r>
          </a:p>
          <a:p>
            <a:pPr algn="ctr" eaLnBrk="1" hangingPunct="1">
              <a:buNone/>
              <a:defRPr/>
            </a:pPr>
            <a:r>
              <a:rPr lang="ru-RU" sz="4800" b="1" dirty="0" err="1">
                <a:solidFill>
                  <a:srgbClr val="FF9933"/>
                </a:solidFill>
                <a:latin typeface="Tahoma" charset="0"/>
              </a:rPr>
              <a:t>Хамартология</a:t>
            </a:r>
            <a:r>
              <a:rPr lang="ru-RU" sz="4800" b="1" dirty="0">
                <a:solidFill>
                  <a:srgbClr val="FF9933"/>
                </a:solidFill>
                <a:latin typeface="Tahoma" charset="0"/>
              </a:rPr>
              <a:t> </a:t>
            </a:r>
          </a:p>
          <a:p>
            <a:pPr algn="ctr" eaLnBrk="1" hangingPunct="1">
              <a:buNone/>
              <a:defRPr/>
            </a:pPr>
            <a:r>
              <a:rPr lang="ru-RU" sz="4800" b="1" dirty="0" err="1">
                <a:solidFill>
                  <a:srgbClr val="FF9933"/>
                </a:solidFill>
                <a:latin typeface="Tahoma" charset="0"/>
              </a:rPr>
              <a:t>Сотериология</a:t>
            </a:r>
            <a:endParaRPr lang="ru-RU" sz="4800" b="1" dirty="0">
              <a:solidFill>
                <a:srgbClr val="FF9933"/>
              </a:solidFill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67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Лексический анализ 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000" dirty="0" err="1">
                <a:effectLst/>
              </a:rPr>
              <a:t>Еврейское</a:t>
            </a:r>
            <a:r>
              <a:rPr lang="ru-RU" sz="2000" dirty="0">
                <a:effectLst/>
              </a:rPr>
              <a:t> слово «</a:t>
            </a:r>
            <a:r>
              <a:rPr lang="ru-RU" sz="2000" dirty="0" err="1">
                <a:effectLst/>
              </a:rPr>
              <a:t>цэлем</a:t>
            </a:r>
            <a:r>
              <a:rPr lang="ru-RU" sz="2000" dirty="0">
                <a:effectLst/>
              </a:rPr>
              <a:t>», переведенное как «образ», имеет также значения «изображение», «тень». Это слово часто обозначает изображения, изваяния языческих идолов Смысл: видимое отображение </a:t>
            </a:r>
            <a:r>
              <a:rPr lang="ru-RU" sz="2000" dirty="0" err="1">
                <a:effectLst/>
              </a:rPr>
              <a:t>невидимои</a:t>
            </a:r>
            <a:r>
              <a:rPr lang="ru-RU" sz="2000" dirty="0">
                <a:effectLst/>
              </a:rPr>
              <a:t>̆ </a:t>
            </a:r>
            <a:r>
              <a:rPr lang="ru-RU" sz="2000" dirty="0" err="1">
                <a:effectLst/>
              </a:rPr>
              <a:t>духовнои</a:t>
            </a:r>
            <a:r>
              <a:rPr lang="ru-RU" sz="2000" dirty="0">
                <a:effectLst/>
              </a:rPr>
              <a:t>̆ реальности. «Тень» из духовного мира в мир </a:t>
            </a:r>
            <a:r>
              <a:rPr lang="ru-RU" sz="2000" dirty="0" err="1">
                <a:effectLst/>
              </a:rPr>
              <a:t>материальныи</a:t>
            </a:r>
            <a:r>
              <a:rPr lang="ru-RU" sz="2000" dirty="0">
                <a:effectLst/>
              </a:rPr>
              <a:t>̆. 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000" dirty="0" err="1">
                <a:effectLst/>
              </a:rPr>
              <a:t>Еврейское</a:t>
            </a:r>
            <a:r>
              <a:rPr lang="ru-RU" sz="2000" dirty="0">
                <a:effectLst/>
              </a:rPr>
              <a:t> слово «</a:t>
            </a:r>
            <a:r>
              <a:rPr lang="ru-RU" sz="2000" dirty="0" err="1">
                <a:effectLst/>
              </a:rPr>
              <a:t>демýт</a:t>
            </a:r>
            <a:r>
              <a:rPr lang="ru-RU" sz="2000" dirty="0">
                <a:effectLst/>
              </a:rPr>
              <a:t>» означает «подобие», «образец», «облик», «изображение», «вид». Анализ употреблений слова в ветхозаветных книгах показывает, что наиболее часто оно имеет значение «похожее на» (Иез.8:2, Ис.13:4, Пс.57:5 и др.). </a:t>
            </a:r>
            <a:endParaRPr lang="ru-RU" sz="2000" dirty="0"/>
          </a:p>
          <a:p>
            <a:pPr marL="457200" lvl="1" indent="0">
              <a:buFontTx/>
              <a:buNone/>
              <a:defRPr/>
            </a:pPr>
            <a:endParaRPr lang="ru-RU" sz="2000" dirty="0">
              <a:effectLst/>
            </a:endParaRPr>
          </a:p>
          <a:p>
            <a:pPr lvl="1">
              <a:defRPr/>
            </a:pPr>
            <a:endParaRPr lang="ru-RU" sz="20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sz="2800" dirty="0">
                <a:effectLst/>
              </a:rPr>
              <a:t>Сходство между человеком и Богом </a:t>
            </a:r>
            <a:endParaRPr lang="ru-RU" sz="2800" dirty="0"/>
          </a:p>
          <a:p>
            <a:pPr>
              <a:defRPr/>
            </a:pPr>
            <a:endParaRPr lang="en-US" sz="2800" dirty="0">
              <a:effectLst/>
            </a:endParaRPr>
          </a:p>
        </p:txBody>
      </p:sp>
      <p:pic>
        <p:nvPicPr>
          <p:cNvPr id="4" name="Picture 3" descr="Wayne_Grudem_Photo_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36912"/>
            <a:ext cx="1820044" cy="2386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1116013" y="2852738"/>
            <a:ext cx="5400675" cy="247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ru-RU" sz="2800" dirty="0" err="1"/>
              <a:t>Уэйн</a:t>
            </a:r>
            <a:r>
              <a:rPr lang="ru-RU" sz="2800" dirty="0"/>
              <a:t> </a:t>
            </a:r>
            <a:r>
              <a:rPr lang="ru-RU" sz="2800" dirty="0" err="1"/>
              <a:t>Грудем</a:t>
            </a:r>
            <a:r>
              <a:rPr lang="ru-RU" sz="2800" dirty="0"/>
              <a:t> выделяет следующие аспекты подобия человека Богу: </a:t>
            </a:r>
          </a:p>
          <a:p>
            <a:pPr algn="just" eaLnBrk="1" hangingPunct="1">
              <a:lnSpc>
                <a:spcPct val="140000"/>
              </a:lnSpc>
            </a:pPr>
            <a:r>
              <a:rPr lang="ru-RU" sz="2800" dirty="0"/>
              <a:t>5-ть основных аспектов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711008" cy="4897289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effectLst/>
              </a:rPr>
              <a:t>1. Моральный аспект: </a:t>
            </a:r>
            <a:endParaRPr lang="en-US" sz="2800" dirty="0">
              <a:effectLst/>
            </a:endParaRPr>
          </a:p>
          <a:p>
            <a:pPr lvl="1">
              <a:defRPr/>
            </a:pPr>
            <a:r>
              <a:rPr lang="ru-RU" sz="2400" dirty="0">
                <a:effectLst/>
              </a:rPr>
              <a:t>моральная ответственность человека перед Богом за свои поступки; различение добра и зла. </a:t>
            </a:r>
            <a:endParaRPr lang="en-US" sz="2400" dirty="0">
              <a:effectLst/>
            </a:endParaRPr>
          </a:p>
          <a:p>
            <a:pPr>
              <a:defRPr/>
            </a:pPr>
            <a:r>
              <a:rPr lang="ru-RU" sz="2800" dirty="0">
                <a:effectLst/>
              </a:rPr>
              <a:t>2. </a:t>
            </a:r>
            <a:r>
              <a:rPr lang="ru-RU" sz="2800" dirty="0" err="1">
                <a:effectLst/>
              </a:rPr>
              <a:t>Духовныий</a:t>
            </a:r>
            <a:r>
              <a:rPr lang="ru-RU" sz="2800" dirty="0">
                <a:effectLst/>
              </a:rPr>
              <a:t> аспект: </a:t>
            </a:r>
            <a:endParaRPr lang="en-US" sz="2800" dirty="0">
              <a:effectLst/>
            </a:endParaRPr>
          </a:p>
          <a:p>
            <a:pPr lvl="1">
              <a:defRPr/>
            </a:pPr>
            <a:r>
              <a:rPr lang="ru-RU" sz="2000" dirty="0">
                <a:effectLst/>
              </a:rPr>
              <a:t>обладание нематериальным духом, имеющим бессмертие. </a:t>
            </a:r>
            <a:endParaRPr lang="en-US" sz="2000" dirty="0">
              <a:effectLst/>
            </a:endParaRPr>
          </a:p>
          <a:p>
            <a:pPr marL="400050">
              <a:defRPr/>
            </a:pPr>
            <a:r>
              <a:rPr lang="ru-RU" sz="2800" dirty="0">
                <a:effectLst/>
              </a:rPr>
              <a:t>3. Интеллектуальный аспект:</a:t>
            </a:r>
            <a:endParaRPr lang="en-US" sz="2800" dirty="0">
              <a:effectLst/>
            </a:endParaRPr>
          </a:p>
          <a:p>
            <a:pPr marL="800100" lvl="1">
              <a:defRPr/>
            </a:pPr>
            <a:r>
              <a:rPr lang="ru-RU" sz="2000" dirty="0">
                <a:effectLst/>
              </a:rPr>
              <a:t> способность к логическому мышлению и обучению; способность к абстрактному мышлению; языковый̆ метод общения; способность к творчеству.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16152"/>
          </a:xfrm>
        </p:spPr>
        <p:txBody>
          <a:bodyPr/>
          <a:lstStyle/>
          <a:p>
            <a:pPr marL="571500" indent="-457200">
              <a:defRPr/>
            </a:pPr>
            <a:r>
              <a:rPr lang="ru-RU" sz="2800" dirty="0">
                <a:effectLst/>
              </a:rPr>
              <a:t>4. Социальный аспект: </a:t>
            </a:r>
            <a:endParaRPr lang="en-US" sz="2800" dirty="0"/>
          </a:p>
          <a:p>
            <a:pPr marL="971550" lvl="1" indent="-457200">
              <a:defRPr/>
            </a:pPr>
            <a:r>
              <a:rPr lang="ru-RU" sz="2400" dirty="0">
                <a:effectLst/>
              </a:rPr>
              <a:t>общение; отношение к творению (владычество). </a:t>
            </a:r>
            <a:endParaRPr lang="en-US" sz="2400" dirty="0">
              <a:effectLst/>
            </a:endParaRPr>
          </a:p>
          <a:p>
            <a:pPr marL="514350" lvl="1" indent="0">
              <a:buFontTx/>
              <a:buNone/>
              <a:defRPr/>
            </a:pPr>
            <a:endParaRPr lang="en-US" sz="2400" dirty="0">
              <a:effectLst/>
            </a:endParaRPr>
          </a:p>
          <a:p>
            <a:pPr marL="571500" indent="-457200">
              <a:defRPr/>
            </a:pPr>
            <a:r>
              <a:rPr lang="ru-RU" sz="2800" dirty="0">
                <a:effectLst/>
              </a:rPr>
              <a:t>5. Физический аспект: </a:t>
            </a:r>
            <a:endParaRPr lang="en-US" sz="2800" dirty="0">
              <a:effectLst/>
            </a:endParaRPr>
          </a:p>
          <a:p>
            <a:pPr marL="971550" lvl="1" indent="-457200">
              <a:defRPr/>
            </a:pPr>
            <a:r>
              <a:rPr lang="ru-RU" sz="2400" dirty="0">
                <a:effectLst/>
              </a:rPr>
              <a:t>Через тело человек способен к действиям, присущим Богу: видеть, слышать, творить добро, говорить и т.д. </a:t>
            </a:r>
            <a:endParaRPr lang="ru-RU" sz="24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81200"/>
            <a:ext cx="7567612" cy="4114800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effectLst/>
              </a:rPr>
              <a:t>Другой подход к объяснению термина «образ Божий» - аналогии с Богом (что именно из Божьего отображает человек). Есть три взгляда: </a:t>
            </a:r>
            <a:endParaRPr lang="en-US" sz="2800" dirty="0">
              <a:effectLst/>
            </a:endParaRPr>
          </a:p>
          <a:p>
            <a:pPr>
              <a:defRPr/>
            </a:pPr>
            <a:endParaRPr lang="en-US" sz="2800" dirty="0"/>
          </a:p>
          <a:p>
            <a:pPr marL="514350" indent="-457200">
              <a:buFont typeface="Wingdings" charset="0"/>
              <a:buAutoNum type="arabicParenR"/>
              <a:defRPr/>
            </a:pPr>
            <a:r>
              <a:rPr lang="ru-RU" sz="2800" dirty="0" err="1">
                <a:effectLst/>
              </a:rPr>
              <a:t>Субстанциальныий</a:t>
            </a:r>
            <a:r>
              <a:rPr lang="ru-RU" sz="2800" dirty="0">
                <a:effectLst/>
              </a:rPr>
              <a:t> взгляд:</a:t>
            </a:r>
          </a:p>
          <a:p>
            <a:pPr marL="914400" lvl="1" indent="-457200">
              <a:defRPr/>
            </a:pPr>
            <a:r>
              <a:rPr lang="ru-RU" sz="2400" dirty="0">
                <a:effectLst/>
              </a:rPr>
              <a:t> (образ как аналогия) – человек подобен Богу в том, что он существо духовное (1 Цар.16:7).</a:t>
            </a:r>
            <a:endParaRPr lang="en-US" sz="2400" dirty="0">
              <a:effectLst/>
            </a:endParaRP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 marL="57150" indent="0">
              <a:lnSpc>
                <a:spcPct val="120000"/>
              </a:lnSpc>
              <a:buFont typeface="Wingdings" charset="0"/>
              <a:buNone/>
              <a:defRPr/>
            </a:pPr>
            <a:r>
              <a:rPr lang="ru-RU" sz="2800" b="1" dirty="0"/>
              <a:t>2) Функциональный </a:t>
            </a:r>
            <a:r>
              <a:rPr lang="ru-RU" sz="2800" dirty="0">
                <a:effectLst/>
              </a:rPr>
              <a:t>взгляд:</a:t>
            </a:r>
          </a:p>
          <a:p>
            <a:pPr marL="800100" lvl="1">
              <a:lnSpc>
                <a:spcPct val="120000"/>
              </a:lnSpc>
              <a:defRPr/>
            </a:pPr>
            <a:r>
              <a:rPr lang="ru-RU" sz="2400" dirty="0">
                <a:effectLst/>
              </a:rPr>
              <a:t>(образ как владычество) – человек управляет творением от лица Господа (Быт.1:26-27, Пс.8:7-9 «Поставил его владыкою над делами рук Твоих»). </a:t>
            </a:r>
            <a:endParaRPr lang="en-US" sz="2400" dirty="0"/>
          </a:p>
          <a:p>
            <a:pPr marL="57150" indent="0">
              <a:lnSpc>
                <a:spcPct val="120000"/>
              </a:lnSpc>
              <a:buFont typeface="Wingdings" charset="0"/>
              <a:buNone/>
              <a:defRPr/>
            </a:pPr>
            <a:r>
              <a:rPr lang="ru-RU" sz="2800" dirty="0">
                <a:effectLst/>
              </a:rPr>
              <a:t>3) Реляционный взгляд:</a:t>
            </a:r>
          </a:p>
          <a:p>
            <a:pPr marL="800100" lvl="1">
              <a:lnSpc>
                <a:spcPct val="120000"/>
              </a:lnSpc>
              <a:defRPr/>
            </a:pPr>
            <a:r>
              <a:rPr lang="ru-RU" sz="2400" dirty="0">
                <a:effectLst/>
              </a:rPr>
              <a:t> (образ как отношения) – человек как существо, способное к общению, тем больше отражает образ Божий, чем ближе становится к Богу (2 Кор.3:18). </a:t>
            </a:r>
            <a:endParaRPr lang="ru-RU" sz="2400" dirty="0"/>
          </a:p>
          <a:p>
            <a:pPr marL="0" indent="0">
              <a:buFont typeface="Wingdings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sz="2800" b="1" u="sng" dirty="0">
                <a:solidFill>
                  <a:srgbClr val="FF9933"/>
                </a:solidFill>
                <a:effectLst/>
              </a:rPr>
              <a:t>Искажение образа Божьего в человеке в результате грехопадения</a:t>
            </a:r>
          </a:p>
          <a:p>
            <a:pPr>
              <a:defRPr/>
            </a:pPr>
            <a:endParaRPr lang="ru-RU" sz="2800" b="1" u="sng" dirty="0">
              <a:solidFill>
                <a:srgbClr val="FF9933"/>
              </a:solidFill>
              <a:effectLst/>
            </a:endParaRPr>
          </a:p>
          <a:p>
            <a:pPr>
              <a:defRPr/>
            </a:pPr>
            <a:r>
              <a:rPr lang="ru-RU" sz="2800" dirty="0">
                <a:effectLst/>
              </a:rPr>
              <a:t>Утрачен ли образ Божий в человеке в результате грехопадения? </a:t>
            </a:r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>
                <a:effectLst/>
              </a:rPr>
              <a:t>Есть несколько свидетельств Писания о том, что образ Божий в человеке не утрачен, по крайней мере, полностью </a:t>
            </a:r>
            <a:endParaRPr lang="ru-RU" sz="2800" dirty="0"/>
          </a:p>
          <a:p>
            <a:pPr>
              <a:defRPr/>
            </a:pPr>
            <a:endParaRPr lang="ru-RU" sz="2800" u="sng" dirty="0">
              <a:solidFill>
                <a:srgbClr val="FF9933"/>
              </a:solidFill>
            </a:endParaRPr>
          </a:p>
          <a:p>
            <a:pPr>
              <a:defRPr/>
            </a:pPr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effectLst/>
              </a:rPr>
              <a:t>- По отношению к людям </a:t>
            </a:r>
            <a:r>
              <a:rPr lang="ru-RU" dirty="0" err="1">
                <a:effectLst/>
              </a:rPr>
              <a:t>послепотопной</a:t>
            </a:r>
            <a:r>
              <a:rPr lang="ru-RU" dirty="0">
                <a:effectLst/>
              </a:rPr>
              <a:t> эпохи; </a:t>
            </a:r>
          </a:p>
          <a:p>
            <a:pPr lvl="1">
              <a:defRPr/>
            </a:pPr>
            <a:r>
              <a:rPr lang="ru-RU" sz="2400" i="1" dirty="0">
                <a:effectLst/>
              </a:rPr>
              <a:t>«Кто прольет кровь человеческую, того кровь прольется рукою человека: ибо человек создан </a:t>
            </a:r>
            <a:r>
              <a:rPr lang="ru-RU" sz="2400" i="1" u="sng" dirty="0">
                <a:effectLst/>
              </a:rPr>
              <a:t>по образу Божию</a:t>
            </a:r>
            <a:r>
              <a:rPr lang="ru-RU" sz="2400" i="1" dirty="0">
                <a:effectLst/>
              </a:rPr>
              <a:t>». Быт. 9:6</a:t>
            </a:r>
            <a:endParaRPr lang="ru-RU" sz="2400" i="1" dirty="0"/>
          </a:p>
          <a:p>
            <a:pPr>
              <a:defRPr/>
            </a:pPr>
            <a:r>
              <a:rPr lang="ru-RU" dirty="0">
                <a:effectLst/>
              </a:rPr>
              <a:t>- По отношению к мужу; </a:t>
            </a:r>
          </a:p>
          <a:p>
            <a:pPr lvl="1">
              <a:defRPr/>
            </a:pPr>
            <a:r>
              <a:rPr lang="ru-RU" sz="2400" i="1" dirty="0">
                <a:effectLst/>
              </a:rPr>
              <a:t>«Итак муж не должен покрывать голову, потому </a:t>
            </a:r>
            <a:r>
              <a:rPr lang="ru-RU" sz="2400" i="1" u="sng" dirty="0">
                <a:effectLst/>
              </a:rPr>
              <a:t>что он есть образ и слава </a:t>
            </a:r>
            <a:r>
              <a:rPr lang="ru-RU" sz="2400" i="1" dirty="0">
                <a:effectLst/>
              </a:rPr>
              <a:t>Божия; а жена есть слава мужа» 1 Кор. 11:7</a:t>
            </a:r>
          </a:p>
          <a:p>
            <a:pPr lvl="1">
              <a:defRPr/>
            </a:pPr>
            <a:endParaRPr lang="ru-RU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688160"/>
          </a:xfrm>
        </p:spPr>
        <p:txBody>
          <a:bodyPr/>
          <a:lstStyle/>
          <a:p>
            <a:pPr>
              <a:defRPr/>
            </a:pPr>
            <a:r>
              <a:rPr lang="ru-RU" dirty="0">
                <a:effectLst/>
              </a:rPr>
              <a:t>- </a:t>
            </a:r>
            <a:r>
              <a:rPr lang="ru-RU" sz="2800" dirty="0">
                <a:effectLst/>
              </a:rPr>
              <a:t>У Иакова употреблено слово «подобие», значит, и оно не утрачено.</a:t>
            </a:r>
          </a:p>
          <a:p>
            <a:pPr lvl="1">
              <a:defRPr/>
            </a:pPr>
            <a:r>
              <a:rPr lang="ru-RU" sz="2400" i="1" dirty="0">
                <a:effectLst/>
              </a:rPr>
              <a:t>«Им благословляем Бога и Отца, и им проклинаем людей, сотворенных </a:t>
            </a:r>
            <a:r>
              <a:rPr lang="ru-RU" sz="2400" i="1" u="sng" dirty="0">
                <a:effectLst/>
              </a:rPr>
              <a:t>по подобию </a:t>
            </a:r>
            <a:r>
              <a:rPr lang="ru-RU" sz="2400" i="1" dirty="0">
                <a:effectLst/>
              </a:rPr>
              <a:t>Божию» </a:t>
            </a:r>
            <a:r>
              <a:rPr lang="ru-RU" sz="2400" i="1" dirty="0" err="1">
                <a:effectLst/>
              </a:rPr>
              <a:t>Иак</a:t>
            </a:r>
            <a:r>
              <a:rPr lang="ru-RU" sz="2400" i="1" dirty="0">
                <a:effectLst/>
              </a:rPr>
              <a:t>. 3:9</a:t>
            </a:r>
            <a:r>
              <a:rPr lang="ru-RU" i="1" dirty="0">
                <a:effectLst/>
              </a:rPr>
              <a:t> </a:t>
            </a:r>
          </a:p>
          <a:p>
            <a:pPr>
              <a:defRPr/>
            </a:pPr>
            <a:r>
              <a:rPr lang="ru-RU" sz="2800" u="sng" dirty="0">
                <a:effectLst/>
              </a:rPr>
              <a:t>Вывод: </a:t>
            </a:r>
            <a:r>
              <a:rPr lang="ru-RU" sz="2800" dirty="0">
                <a:effectLst/>
              </a:rPr>
              <a:t>Не смотря на то что человек и сейчас богоподобен, в каждом аспекте своей жизни он исказил или утратил часть своего подобия Богу.</a:t>
            </a:r>
            <a:endParaRPr lang="ru-RU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3238"/>
            <a:ext cx="7543800" cy="5084762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sz="2800" b="1" dirty="0">
                <a:solidFill>
                  <a:srgbClr val="FF9933"/>
                </a:solidFill>
              </a:rPr>
              <a:t>По причине греха человек стал менее богоподобен чем до прихода греха в мир.</a:t>
            </a:r>
          </a:p>
          <a:p>
            <a:pPr>
              <a:defRPr/>
            </a:pPr>
            <a:r>
              <a:rPr lang="ru-RU" sz="2800" u="sng" dirty="0">
                <a:solidFill>
                  <a:srgbClr val="CC0000"/>
                </a:solidFill>
                <a:effectLst/>
              </a:rPr>
              <a:t>Во-первых</a:t>
            </a:r>
            <a:r>
              <a:rPr lang="ru-RU" sz="2800" dirty="0">
                <a:effectLst/>
              </a:rPr>
              <a:t>, человек потерял общение с Богом </a:t>
            </a:r>
          </a:p>
          <a:p>
            <a:pPr lvl="1">
              <a:defRPr/>
            </a:pPr>
            <a:r>
              <a:rPr lang="ru-RU" sz="2400" dirty="0">
                <a:effectLst/>
              </a:rPr>
              <a:t>«…вы умножаете моления ваши, Я не слышу: ваши руки полны крови» </a:t>
            </a:r>
            <a:r>
              <a:rPr lang="ru-RU" sz="2400" dirty="0" err="1">
                <a:effectLst/>
              </a:rPr>
              <a:t>Ис</a:t>
            </a:r>
            <a:r>
              <a:rPr lang="ru-RU" sz="2400" dirty="0">
                <a:effectLst/>
              </a:rPr>
              <a:t>. 1:15	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>
                <a:effectLst/>
              </a:rPr>
              <a:t>Человек после грехопадения стал духовно мертвым (</a:t>
            </a:r>
            <a:r>
              <a:rPr lang="ru-RU" sz="2800" dirty="0" err="1">
                <a:effectLst/>
              </a:rPr>
              <a:t>Еф</a:t>
            </a:r>
            <a:r>
              <a:rPr lang="ru-RU" sz="2800" dirty="0">
                <a:effectLst/>
              </a:rPr>
              <a:t>. 2:1, Рим 8:2,9)</a:t>
            </a:r>
          </a:p>
          <a:p>
            <a:pPr marL="457200" lvl="1" indent="0">
              <a:buNone/>
              <a:defRPr/>
            </a:pPr>
            <a:endParaRPr lang="ru-RU" sz="2400" i="1" dirty="0"/>
          </a:p>
          <a:p>
            <a:pPr>
              <a:defRPr/>
            </a:pPr>
            <a:endParaRPr lang="en-US" sz="2800" dirty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>
                <a:latin typeface="Tahoma" charset="0"/>
                <a:cs typeface="+mj-cs"/>
              </a:rPr>
              <a:t>Разделы Богословия</a:t>
            </a:r>
            <a:endParaRPr lang="ru-RU" b="0" dirty="0">
              <a:latin typeface="Tahoma" charset="0"/>
              <a:cs typeface="+mj-cs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5680" cy="4544144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ru-RU" dirty="0">
                <a:latin typeface="Tahoma" charset="0"/>
                <a:cs typeface="+mn-cs"/>
              </a:rPr>
              <a:t>2. </a:t>
            </a:r>
            <a:r>
              <a:rPr lang="ru-RU" dirty="0">
                <a:solidFill>
                  <a:srgbClr val="FF9933"/>
                </a:solidFill>
                <a:latin typeface="Tahoma" charset="0"/>
                <a:cs typeface="+mn-cs"/>
              </a:rPr>
              <a:t>Антропология</a:t>
            </a:r>
            <a:r>
              <a:rPr lang="ru-RU" dirty="0">
                <a:latin typeface="Tahoma" charset="0"/>
                <a:cs typeface="+mn-cs"/>
              </a:rPr>
              <a:t> — учение о происхождении и   природе человека.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ru-RU" dirty="0">
                <a:latin typeface="Tahoma" charset="0"/>
                <a:cs typeface="+mn-cs"/>
              </a:rPr>
              <a:t>3. </a:t>
            </a:r>
            <a:r>
              <a:rPr lang="ru-RU" dirty="0" err="1">
                <a:solidFill>
                  <a:srgbClr val="FF9933"/>
                </a:solidFill>
                <a:latin typeface="Tahoma" charset="0"/>
                <a:cs typeface="+mn-cs"/>
              </a:rPr>
              <a:t>Хамартология</a:t>
            </a:r>
            <a:r>
              <a:rPr lang="ru-RU" dirty="0">
                <a:latin typeface="Tahoma" charset="0"/>
                <a:cs typeface="+mn-cs"/>
              </a:rPr>
              <a:t> — учение о грехе и греховной природе человека.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ru-RU" dirty="0">
                <a:latin typeface="Tahoma" charset="0"/>
              </a:rPr>
              <a:t>1. </a:t>
            </a:r>
            <a:r>
              <a:rPr lang="ru-RU" dirty="0" err="1">
                <a:solidFill>
                  <a:srgbClr val="FF9933"/>
                </a:solidFill>
                <a:latin typeface="Tahoma" charset="0"/>
              </a:rPr>
              <a:t>Сотериология</a:t>
            </a:r>
            <a:r>
              <a:rPr lang="ru-RU" dirty="0">
                <a:latin typeface="Tahoma" charset="0"/>
              </a:rPr>
              <a:t> — учение о спасении. </a:t>
            </a:r>
            <a:endParaRPr lang="ru-RU" dirty="0">
              <a:latin typeface="Tahoma" charset="0"/>
              <a:cs typeface="+mn-cs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ru-RU" sz="2400" dirty="0">
              <a:latin typeface="Tahoma" charset="0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 – образ и подобие Бога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711008" cy="4752826"/>
          </a:xfrm>
        </p:spPr>
        <p:txBody>
          <a:bodyPr/>
          <a:lstStyle/>
          <a:p>
            <a:pPr>
              <a:defRPr/>
            </a:pPr>
            <a:r>
              <a:rPr lang="ru-RU" sz="2800" u="sng" dirty="0">
                <a:solidFill>
                  <a:srgbClr val="CC0000"/>
                </a:solidFill>
                <a:effectLst/>
              </a:rPr>
              <a:t>Во вторых</a:t>
            </a:r>
            <a:r>
              <a:rPr lang="ru-RU" sz="2800" dirty="0">
                <a:effectLst/>
              </a:rPr>
              <a:t>, человек потерял власть над землей, подчинившись «князю мира сего» </a:t>
            </a:r>
          </a:p>
          <a:p>
            <a:pPr lvl="1">
              <a:defRPr/>
            </a:pPr>
            <a:r>
              <a:rPr lang="ru-RU" sz="2400" i="1" dirty="0">
                <a:effectLst/>
              </a:rPr>
              <a:t>«… в которых вы некогда жили… по воле князя, господствующего в воздухе, духа действующего ныне в сынах противления» Еф.2:2.</a:t>
            </a:r>
            <a:endParaRPr lang="ru-RU" sz="2400" i="1" dirty="0"/>
          </a:p>
          <a:p>
            <a:pPr>
              <a:defRPr/>
            </a:pPr>
            <a:r>
              <a:rPr lang="ru-RU" u="sng" dirty="0">
                <a:solidFill>
                  <a:srgbClr val="CC0000"/>
                </a:solidFill>
                <a:effectLst/>
              </a:rPr>
              <a:t> </a:t>
            </a:r>
            <a:r>
              <a:rPr lang="ru-RU" sz="2800" u="sng" dirty="0">
                <a:solidFill>
                  <a:srgbClr val="CC0000"/>
                </a:solidFill>
                <a:effectLst/>
              </a:rPr>
              <a:t>В-третьих</a:t>
            </a:r>
            <a:r>
              <a:rPr lang="ru-RU" sz="2800" dirty="0">
                <a:effectLst/>
              </a:rPr>
              <a:t>, человек утратил бессмертие </a:t>
            </a:r>
          </a:p>
          <a:p>
            <a:pPr lvl="1">
              <a:defRPr/>
            </a:pPr>
            <a:r>
              <a:rPr lang="ru-RU" sz="2400" i="1" dirty="0">
                <a:effectLst/>
              </a:rPr>
              <a:t>«… Ибо в день, в который ты вкусишь от него, смертью умрешь» Быт.2:17, Быт.3:22.</a:t>
            </a:r>
          </a:p>
          <a:p>
            <a:pPr lvl="1">
              <a:defRPr/>
            </a:pPr>
            <a:r>
              <a:rPr lang="ru-RU" sz="2400" i="1" dirty="0">
                <a:effectLst/>
              </a:rPr>
              <a:t>«</a:t>
            </a:r>
            <a:r>
              <a:rPr lang="mr-IN" sz="2400" i="1" dirty="0">
                <a:effectLst/>
              </a:rPr>
              <a:t>…</a:t>
            </a:r>
            <a:r>
              <a:rPr lang="ru-RU" sz="2400" i="1" dirty="0">
                <a:effectLst/>
              </a:rPr>
              <a:t>И нас мертвых по преступлениям</a:t>
            </a:r>
            <a:r>
              <a:rPr lang="mr-IN" sz="2400" i="1" dirty="0">
                <a:effectLst/>
              </a:rPr>
              <a:t>…</a:t>
            </a:r>
            <a:r>
              <a:rPr lang="ru-RU" sz="2400" i="1" dirty="0">
                <a:effectLst/>
              </a:rPr>
              <a:t>» Еф 2:5 </a:t>
            </a:r>
            <a:endParaRPr lang="ru-RU" sz="2400" i="1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7543800" cy="1620837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rgbClr val="FF9933"/>
                </a:solidFill>
              </a:rPr>
              <a:t>Восстановление образа Божьего в искупленном человеке</a:t>
            </a:r>
            <a:endParaRPr lang="en-US" sz="36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FontTx/>
              <a:buNone/>
              <a:defRPr/>
            </a:pPr>
            <a:r>
              <a:rPr lang="ru-RU" sz="3200" u="sng" dirty="0">
                <a:solidFill>
                  <a:srgbClr val="FF9933"/>
                </a:solidFill>
              </a:rPr>
              <a:t>Божья цель</a:t>
            </a:r>
          </a:p>
          <a:p>
            <a:pPr marL="400050" lvl="1" indent="0">
              <a:buFontTx/>
              <a:buNone/>
              <a:defRPr/>
            </a:pPr>
            <a:endParaRPr lang="ru-RU" sz="3200" u="sng" dirty="0">
              <a:solidFill>
                <a:srgbClr val="FF9933"/>
              </a:solidFill>
            </a:endParaRPr>
          </a:p>
          <a:p>
            <a:pPr>
              <a:defRPr/>
            </a:pPr>
            <a:r>
              <a:rPr lang="ru-RU" sz="2800" dirty="0"/>
              <a:t>Бог предопределил что искупленные будут уподоблены образу Сына Божьего</a:t>
            </a:r>
          </a:p>
          <a:p>
            <a:pPr marL="0" indent="0">
              <a:buFont typeface="Wingdings" charset="0"/>
              <a:buNone/>
              <a:defRPr/>
            </a:pPr>
            <a:endParaRPr lang="ru-RU" dirty="0"/>
          </a:p>
          <a:p>
            <a:pPr lvl="1">
              <a:defRPr/>
            </a:pPr>
            <a:r>
              <a:rPr lang="ru-RU" sz="2400" i="1" dirty="0"/>
              <a:t>«Ибо кого Он предузнал, тем и предопределил быть подобными образу Сына Своего…» Рим. 8:29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rgbClr val="FF9933"/>
                </a:solidFill>
              </a:rPr>
              <a:t>Восстановление образа Божьего в искупленном человеке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u="sng" dirty="0">
                <a:solidFill>
                  <a:srgbClr val="FF9933"/>
                </a:solidFill>
              </a:rPr>
              <a:t>В Иисусе мы видим подобие человека Богу в первозданном виде</a:t>
            </a:r>
          </a:p>
          <a:p>
            <a:pPr marL="514350" indent="-514350" algn="just">
              <a:lnSpc>
                <a:spcPct val="130000"/>
              </a:lnSpc>
              <a:buSzPct val="85000"/>
              <a:buFont typeface="Wingdings" charset="0"/>
              <a:buAutoNum type="arabicParenR"/>
              <a:defRPr/>
            </a:pPr>
            <a:r>
              <a:rPr lang="ru-RU" sz="2800" dirty="0"/>
              <a:t>У Иисуса совершенные отношения с    Отцом</a:t>
            </a:r>
          </a:p>
          <a:p>
            <a:pPr marL="914400" lvl="1" indent="-514350" algn="just">
              <a:lnSpc>
                <a:spcPct val="130000"/>
              </a:lnSpc>
              <a:defRPr/>
            </a:pPr>
            <a:r>
              <a:rPr lang="ru-RU" sz="2400" dirty="0"/>
              <a:t>В первосвященнической молитве Иисус Говорит, что Он и Отец Едины, Он прославляет Отца, И Отец прославит Его. </a:t>
            </a:r>
            <a:r>
              <a:rPr lang="ru-RU" sz="2400" dirty="0" err="1"/>
              <a:t>Иоан</a:t>
            </a:r>
            <a:r>
              <a:rPr lang="ru-RU" sz="2400" dirty="0"/>
              <a:t>. 17 гл.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rgbClr val="FF9933"/>
                </a:solidFill>
              </a:rPr>
              <a:t>Восстановление образа Божьего в искупленном человеке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marL="514350" indent="-514350">
              <a:buSzPct val="85000"/>
              <a:buFont typeface="+mj-lt"/>
              <a:buAutoNum type="arabicPeriod" startAt="2"/>
              <a:defRPr/>
            </a:pPr>
            <a:r>
              <a:rPr lang="ru-RU" sz="2800" dirty="0"/>
              <a:t>Иисус неукоснительно повинуется воле Отца</a:t>
            </a:r>
          </a:p>
          <a:p>
            <a:pPr marL="914400" lvl="1" indent="-514350">
              <a:buSzPct val="85000"/>
              <a:defRPr/>
            </a:pPr>
            <a:r>
              <a:rPr lang="ru-RU" sz="2400" dirty="0"/>
              <a:t>В Гефсиманском саду Иисус молился: </a:t>
            </a:r>
            <a:r>
              <a:rPr lang="ru-RU" sz="2400" i="1" dirty="0"/>
              <a:t>«Отче! О, если бы Ты благоволил </a:t>
            </a:r>
            <a:r>
              <a:rPr lang="ru-RU" sz="2400" i="1" dirty="0" err="1"/>
              <a:t>пронесть</a:t>
            </a:r>
            <a:r>
              <a:rPr lang="ru-RU" sz="2400" i="1" dirty="0"/>
              <a:t> чашу сию мимо Меня! Впрочем не Моя воля, но Твоя да будет» Лук.22:42</a:t>
            </a:r>
          </a:p>
          <a:p>
            <a:pPr marL="514350" indent="-514350">
              <a:buSzPct val="85000"/>
              <a:buFont typeface="+mj-lt"/>
              <a:buAutoNum type="arabicPeriod" startAt="2"/>
              <a:defRPr/>
            </a:pPr>
            <a:r>
              <a:rPr lang="ru-RU" sz="2800" dirty="0"/>
              <a:t>Иисус всегда проявлял сильную любовь к людям</a:t>
            </a:r>
          </a:p>
          <a:p>
            <a:pPr marL="914400" lvl="1" indent="-514350">
              <a:buSzPct val="85000"/>
              <a:defRPr/>
            </a:pPr>
            <a:r>
              <a:rPr lang="ru-RU" sz="2400" dirty="0"/>
              <a:t>Забота Христа о потерянных овцах дома </a:t>
            </a:r>
            <a:r>
              <a:rPr lang="ru-RU" sz="2400" dirty="0" err="1"/>
              <a:t>Израилева</a:t>
            </a:r>
            <a:r>
              <a:rPr lang="ru-RU" sz="2400" dirty="0"/>
              <a:t> (Мф. 9:36; 10:6)</a:t>
            </a:r>
          </a:p>
          <a:p>
            <a:pPr marL="914400" lvl="1" indent="-514350">
              <a:buSzPct val="85000"/>
              <a:defRPr/>
            </a:pPr>
            <a:r>
              <a:rPr lang="ru-RU" sz="2400" dirty="0"/>
              <a:t>Сострадание Христа к больным (</a:t>
            </a:r>
            <a:r>
              <a:rPr lang="ru-RU" sz="2400" dirty="0" err="1"/>
              <a:t>Мк</a:t>
            </a:r>
            <a:r>
              <a:rPr lang="ru-RU" sz="2400" dirty="0"/>
              <a:t>. 1:41)</a:t>
            </a:r>
          </a:p>
          <a:p>
            <a:pPr marL="914400" lvl="1" indent="-514350">
              <a:buSzPct val="85000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rgbClr val="FF9933"/>
                </a:solidFill>
              </a:rPr>
              <a:t>Восстановление образа Божьего в искупленном человеке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250" cy="4876800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u="sng" dirty="0">
                <a:solidFill>
                  <a:srgbClr val="FF9933"/>
                </a:solidFill>
                <a:effectLst/>
              </a:rPr>
              <a:t>Божий труд по преображению искупленного человека: 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Начинается духовным возрождением (</a:t>
            </a:r>
            <a:r>
              <a:rPr lang="ru-RU" sz="2400" dirty="0" err="1">
                <a:effectLst/>
              </a:rPr>
              <a:t>оживотворением</a:t>
            </a:r>
            <a:r>
              <a:rPr lang="ru-RU" sz="2400" dirty="0">
                <a:effectLst/>
              </a:rPr>
              <a:t>) человека (Еф.2:5), преображением (облечением) его в нового человека (Кол.3:10, Еф.4:24); </a:t>
            </a:r>
            <a:endParaRPr lang="ru-RU" sz="2400" dirty="0"/>
          </a:p>
          <a:p>
            <a:pPr algn="just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Продолжается прогрессирующим преображением (обновлением) искупленного человека в процессе познания им Сына Божьего, по образу Которого он и создан (2 Кор.3:18, Кол.3:10). завершается преображением в «образ небесного» (1 Кор.15:49)</a:t>
            </a:r>
            <a:endParaRPr lang="ru-RU" sz="2400" dirty="0"/>
          </a:p>
          <a:p>
            <a:pPr algn="just">
              <a:defRPr/>
            </a:pPr>
            <a:endParaRPr lang="en-US" sz="2800" u="sn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543800" cy="1431925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rgbClr val="FF9933"/>
                </a:solidFill>
              </a:rPr>
              <a:t>Восстановление образа Божьего в искупленном человеке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В искупленном человеке не только будет восстановлен тот образ Божий, который был в Адаме до грехопадения, но даже больше: человек станет «небесным», когда воскреснет в «духовном теле» (1 Кор.15:44, 49, 51). </a:t>
            </a:r>
            <a:endParaRPr lang="ru-RU" sz="2400" dirty="0"/>
          </a:p>
          <a:p>
            <a:pPr algn="just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Уподобление Христу более благословенно, чем уподобление первозданному Адаму, так как Адам создан по образу Божьему, а Христос Сам есть образ Бога невидимого (2 Кор.4:4; Кол.1:15)! </a:t>
            </a:r>
            <a:endParaRPr lang="ru-RU" sz="24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Значимость образа Божьего в человеке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/>
              <a:t>Особое достоинство человека состоит в том, что люди (мужчины и женщины) могут отражать в своей плоти святой образ Бога.</a:t>
            </a:r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/>
              <a:t>Иллюстрация: фотография – личность </a:t>
            </a:r>
          </a:p>
          <a:p>
            <a:pPr lvl="1">
              <a:defRPr/>
            </a:pPr>
            <a:r>
              <a:rPr lang="ru-RU" sz="2400" dirty="0"/>
              <a:t>Роль фотографии помочь вспомнить того кто на ней изображен.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Значимость образа Божьего в человеке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6375" cy="4687888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Человек не создан светить (Матф.19:17) Да, Христос называет Своих учеников светом миру, но по той ли причине что они светят сами из себя? </a:t>
            </a:r>
            <a:endParaRPr lang="ru-RU" sz="2800" dirty="0"/>
          </a:p>
          <a:p>
            <a:pPr>
              <a:lnSpc>
                <a:spcPct val="120000"/>
              </a:lnSpc>
              <a:defRPr/>
            </a:pPr>
            <a:r>
              <a:rPr lang="ru-RU" sz="2800" dirty="0"/>
              <a:t>Практическое сравнение: Солнце – Луна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400" dirty="0"/>
              <a:t>Солнце источник света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400" dirty="0"/>
              <a:t>Луна предмет отражения света</a:t>
            </a:r>
          </a:p>
          <a:p>
            <a:pPr>
              <a:lnSpc>
                <a:spcPct val="120000"/>
              </a:lnSpc>
              <a:defRPr/>
            </a:pPr>
            <a:endParaRPr lang="ru-RU" sz="2800" dirty="0"/>
          </a:p>
          <a:p>
            <a:pPr marL="0" indent="0">
              <a:lnSpc>
                <a:spcPct val="120000"/>
              </a:lnSpc>
              <a:buFont typeface="Wingdings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Значимость образа Божьего в человеке</a:t>
            </a:r>
            <a:endParaRPr lang="en-US" dirty="0"/>
          </a:p>
        </p:txBody>
      </p:sp>
      <p:pic>
        <p:nvPicPr>
          <p:cNvPr id="4" name="Content Placeholder 3" descr="Во-сколько-раз-масса-солнца-больше-массы-луны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61" b="13661"/>
          <a:stretch>
            <a:fillRect/>
          </a:stretch>
        </p:blipFill>
        <p:spPr>
          <a:xfrm>
            <a:off x="2375369" y="2133600"/>
            <a:ext cx="4622332" cy="2519536"/>
          </a:xfrm>
          <a:effectLst>
            <a:softEdge rad="112500"/>
          </a:effectLst>
        </p:spPr>
      </p:pic>
      <p:sp>
        <p:nvSpPr>
          <p:cNvPr id="735235" name="TextBox 4"/>
          <p:cNvSpPr txBox="1">
            <a:spLocks noChangeArrowheads="1"/>
          </p:cNvSpPr>
          <p:nvPr/>
        </p:nvSpPr>
        <p:spPr bwMode="auto">
          <a:xfrm>
            <a:off x="1258888" y="4652963"/>
            <a:ext cx="66976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ru-RU" sz="2800"/>
              <a:t>Однажды согрешив, человек поставил себя в положение бога - он «закрыл» собой Творца.</a:t>
            </a:r>
            <a:endParaRPr 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FF9933"/>
                </a:solidFill>
              </a:rPr>
              <a:t>Человек: Мужчина и женщина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700213"/>
            <a:ext cx="7632700" cy="5157787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sz="2800" dirty="0"/>
              <a:t>Почему Бог сотворил людей двух полов? Могут ли мужчины и женщины быть равными, но при этом обладать разными ролями?</a:t>
            </a:r>
          </a:p>
          <a:p>
            <a:pPr algn="just">
              <a:defRPr/>
            </a:pPr>
            <a:r>
              <a:rPr lang="ru-RU" sz="2800" dirty="0"/>
              <a:t>Объяснение и обоснование в Писании: </a:t>
            </a:r>
          </a:p>
          <a:p>
            <a:pPr algn="just">
              <a:defRPr/>
            </a:pPr>
            <a:r>
              <a:rPr lang="ru-RU" sz="2800" dirty="0"/>
              <a:t>Сотворение человека в качестве мужчины и женщины говорит об:</a:t>
            </a:r>
          </a:p>
          <a:p>
            <a:pPr lvl="1" algn="just">
              <a:defRPr/>
            </a:pPr>
            <a:r>
              <a:rPr lang="ru-RU" sz="2400" b="1" u="sng" dirty="0">
                <a:solidFill>
                  <a:srgbClr val="FF9933"/>
                </a:solidFill>
              </a:rPr>
              <a:t>Их равенстве по индивидуальности и значимости</a:t>
            </a:r>
          </a:p>
          <a:p>
            <a:pPr lvl="1" algn="just">
              <a:defRPr/>
            </a:pPr>
            <a:r>
              <a:rPr lang="ru-RU" sz="2400" b="1" u="sng" dirty="0">
                <a:solidFill>
                  <a:srgbClr val="FF9933"/>
                </a:solidFill>
              </a:rPr>
              <a:t>Различии по функциям и положению</a:t>
            </a:r>
            <a:endParaRPr lang="en-US" sz="2400" b="1" u="sng" dirty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>
                <a:latin typeface="Tahoma" charset="0"/>
                <a:cs typeface="+mj-cs"/>
              </a:rPr>
              <a:t>Учение о </a:t>
            </a:r>
            <a:r>
              <a:rPr lang="ru-RU" b="0" dirty="0">
                <a:latin typeface="Tahoma" charset="0"/>
                <a:cs typeface="+mj-cs"/>
              </a:rPr>
              <a:t>спасении</a:t>
            </a:r>
            <a:br>
              <a:rPr lang="ru-RU" b="0" dirty="0">
                <a:latin typeface="Tahoma" charset="0"/>
                <a:cs typeface="+mj-cs"/>
              </a:rPr>
            </a:br>
            <a:r>
              <a:rPr lang="ru-RU" sz="3200" b="0" dirty="0">
                <a:latin typeface="Tahoma" charset="0"/>
                <a:cs typeface="+mj-cs"/>
              </a:rPr>
              <a:t>Взаимосвязь с </a:t>
            </a:r>
            <a:r>
              <a:rPr lang="ru-RU" sz="3200" b="0" dirty="0" err="1">
                <a:effectLst/>
                <a:latin typeface="Tahoma" charset="0"/>
                <a:cs typeface="+mj-cs"/>
              </a:rPr>
              <a:t>Сотериологией</a:t>
            </a:r>
            <a:endParaRPr lang="ru-RU" sz="3200" b="0" dirty="0">
              <a:effectLst/>
              <a:latin typeface="Tahoma" charset="0"/>
              <a:cs typeface="+mj-cs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856662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>
                <a:ea typeface="+mn-ea"/>
                <a:cs typeface="+mn-cs"/>
              </a:rPr>
              <a:t>.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339752" y="1916113"/>
            <a:ext cx="4896544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Arial" charset="0"/>
              </a:rPr>
              <a:t>Божий план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851274" y="3068961"/>
            <a:ext cx="2376909" cy="1368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 err="1">
                <a:solidFill>
                  <a:srgbClr val="0000FF"/>
                </a:solidFill>
                <a:latin typeface="Arial" charset="0"/>
              </a:rPr>
              <a:t>Сотериология</a:t>
            </a:r>
            <a:endParaRPr lang="ru-RU" sz="2200" b="1" dirty="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ru-RU" sz="1600" b="1" dirty="0">
                <a:solidFill>
                  <a:srgbClr val="0000FF"/>
                </a:solidFill>
                <a:latin typeface="Arial" charset="0"/>
              </a:rPr>
              <a:t>Учение о спасении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1115616" y="4797152"/>
            <a:ext cx="2088232" cy="1080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err="1">
                <a:solidFill>
                  <a:srgbClr val="0000FF"/>
                </a:solidFill>
                <a:latin typeface="Arial" charset="0"/>
              </a:rPr>
              <a:t>Хамартология</a:t>
            </a:r>
            <a:endParaRPr lang="ru-RU" b="1" dirty="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ru-RU" dirty="0">
                <a:solidFill>
                  <a:srgbClr val="0000FF"/>
                </a:solidFill>
                <a:latin typeface="Arial" charset="0"/>
              </a:rPr>
              <a:t>Учение о грехе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6804248" y="3068638"/>
            <a:ext cx="2088232" cy="12964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Arial" charset="0"/>
              </a:rPr>
              <a:t>Доктрина Троицы</a:t>
            </a:r>
          </a:p>
          <a:p>
            <a:pPr algn="ctr"/>
            <a:r>
              <a:rPr lang="ru-RU" dirty="0">
                <a:solidFill>
                  <a:srgbClr val="0000FF"/>
                </a:solidFill>
                <a:latin typeface="Arial" charset="0"/>
              </a:rPr>
              <a:t> в деле спасения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116013" y="3068638"/>
            <a:ext cx="2087835" cy="13684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Arial" charset="0"/>
              </a:rPr>
              <a:t>Антропология</a:t>
            </a:r>
          </a:p>
          <a:p>
            <a:pPr algn="ctr"/>
            <a:r>
              <a:rPr lang="ru-RU" sz="1400" dirty="0">
                <a:solidFill>
                  <a:srgbClr val="0000FF"/>
                </a:solidFill>
                <a:latin typeface="Arial" charset="0"/>
              </a:rPr>
              <a:t>Учение о человеке</a:t>
            </a:r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4716463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3203848" y="335699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 flipH="1">
            <a:off x="6228184" y="34290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123728" y="443711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Человек: Мужчина и женщина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ru-RU" sz="2800" u="sng" dirty="0">
                <a:solidFill>
                  <a:srgbClr val="FF9933"/>
                </a:solidFill>
                <a:effectLst/>
              </a:rPr>
              <a:t>Равенство в индивидуальности значимости:</a:t>
            </a:r>
            <a:endParaRPr lang="ru-RU" sz="2800" u="sng" dirty="0">
              <a:solidFill>
                <a:srgbClr val="FF9933"/>
              </a:solidFill>
            </a:endParaRPr>
          </a:p>
          <a:p>
            <a:pPr>
              <a:defRPr/>
            </a:pPr>
            <a:r>
              <a:rPr lang="ru-RU" sz="2400" dirty="0">
                <a:effectLst/>
              </a:rPr>
              <a:t>Оба носят название «человек» (Быт.1:27). </a:t>
            </a:r>
            <a:endParaRPr lang="ru-RU" sz="2400" dirty="0"/>
          </a:p>
          <a:p>
            <a:pPr>
              <a:defRPr/>
            </a:pPr>
            <a:r>
              <a:rPr lang="ru-RU" sz="2400" dirty="0">
                <a:effectLst/>
              </a:rPr>
              <a:t>Оба являются носителями образа Божьего (Быт.1:27; 5:1-2). </a:t>
            </a:r>
            <a:endParaRPr lang="ru-RU" sz="2400" dirty="0"/>
          </a:p>
          <a:p>
            <a:pPr>
              <a:defRPr/>
            </a:pPr>
            <a:r>
              <a:rPr lang="ru-RU" sz="2400" dirty="0">
                <a:effectLst/>
              </a:rPr>
              <a:t>Оба подвержены греху (Быт.3:6, Быт.3:16-17, Рим.3:23). </a:t>
            </a:r>
            <a:endParaRPr lang="ru-RU" sz="2400" dirty="0"/>
          </a:p>
          <a:p>
            <a:pPr>
              <a:defRPr/>
            </a:pPr>
            <a:r>
              <a:rPr lang="ru-RU" sz="2400" dirty="0">
                <a:effectLst/>
              </a:rPr>
              <a:t>В вопросе спасения пол не имеет значения (Гал.3:26-29). </a:t>
            </a:r>
            <a:endParaRPr lang="ru-RU" sz="2400" dirty="0"/>
          </a:p>
          <a:p>
            <a:pPr>
              <a:defRPr/>
            </a:pPr>
            <a:r>
              <a:rPr lang="ru-RU" sz="2400" dirty="0">
                <a:effectLst/>
              </a:rPr>
              <a:t>В вопросе Божьих благословений пол не имеет значения. (Деян.2:17-18). </a:t>
            </a:r>
            <a:endParaRPr lang="ru-RU" sz="2400" dirty="0"/>
          </a:p>
          <a:p>
            <a:pPr>
              <a:defRPr/>
            </a:pPr>
            <a:r>
              <a:rPr lang="ru-RU" sz="2400" dirty="0">
                <a:effectLst/>
              </a:rPr>
              <a:t>Пол не будет иметь значения в вечности. </a:t>
            </a:r>
            <a:endParaRPr lang="ru-RU" sz="24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Человек: Мужчина и женщина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6375" cy="4760913"/>
          </a:xfrm>
        </p:spPr>
        <p:txBody>
          <a:bodyPr/>
          <a:lstStyle/>
          <a:p>
            <a:pPr marL="0" lvl="1" indent="0">
              <a:buClr>
                <a:schemeClr val="hlink"/>
              </a:buClr>
              <a:buSzPct val="70000"/>
              <a:buFontTx/>
              <a:buNone/>
              <a:defRPr/>
            </a:pPr>
            <a:r>
              <a:rPr lang="ru-RU" b="1" u="sng" dirty="0">
                <a:solidFill>
                  <a:srgbClr val="FF9933"/>
                </a:solidFill>
              </a:rPr>
              <a:t>Различие в функциях и положении:</a:t>
            </a:r>
          </a:p>
          <a:p>
            <a:pPr marL="342900" lvl="1" indent="-342900">
              <a:lnSpc>
                <a:spcPct val="120000"/>
              </a:lnSpc>
              <a:buClr>
                <a:schemeClr val="hlink"/>
              </a:buClr>
              <a:buSzPct val="85000"/>
              <a:buFont typeface="Wingdings" charset="2"/>
              <a:buChar char="§"/>
              <a:defRPr/>
            </a:pPr>
            <a:r>
              <a:rPr lang="ru-RU" sz="2400" dirty="0">
                <a:effectLst/>
              </a:rPr>
              <a:t>Различие в ролях мужчины и женщины установлено Богом до грехопадения и не является его следствием (Быт.2:18, 21-23, 1 Тим.2:13). </a:t>
            </a:r>
          </a:p>
          <a:p>
            <a:pPr marL="342900" lvl="1" indent="-342900">
              <a:lnSpc>
                <a:spcPct val="120000"/>
              </a:lnSpc>
              <a:buClr>
                <a:schemeClr val="hlink"/>
              </a:buClr>
              <a:buSzPct val="85000"/>
              <a:buFont typeface="Wingdings" charset="2"/>
              <a:buChar char="§"/>
              <a:defRPr/>
            </a:pPr>
            <a:r>
              <a:rPr lang="ru-RU" sz="2400" dirty="0">
                <a:effectLst/>
              </a:rPr>
              <a:t>Роль помощницы Бог установил еще до грехопадения, когда подчиненность жены мужу, стало его прямым следствием. </a:t>
            </a:r>
          </a:p>
          <a:p>
            <a:pPr marL="342900" lvl="1" indent="-342900">
              <a:lnSpc>
                <a:spcPct val="120000"/>
              </a:lnSpc>
              <a:buSzPct val="85000"/>
              <a:buFont typeface="Wingdings" charset="2"/>
              <a:buChar char="§"/>
              <a:defRPr/>
            </a:pPr>
            <a:r>
              <a:rPr lang="ru-RU" sz="2400" u="sng" dirty="0">
                <a:effectLst/>
              </a:rPr>
              <a:t>Жена – помощница мужу (</a:t>
            </a:r>
            <a:r>
              <a:rPr lang="ru-RU" sz="2400" dirty="0">
                <a:effectLst/>
              </a:rPr>
              <a:t>Быт.2:18, 1Кор.11:8-9)</a:t>
            </a:r>
          </a:p>
          <a:p>
            <a:pPr marL="342900" lvl="1" indent="-342900">
              <a:lnSpc>
                <a:spcPct val="120000"/>
              </a:lnSpc>
              <a:buSzPct val="85000"/>
              <a:buFont typeface="Wingdings" charset="2"/>
              <a:buChar char="§"/>
              <a:defRPr/>
            </a:pPr>
            <a:r>
              <a:rPr lang="ru-RU" sz="2400" u="sng" dirty="0">
                <a:effectLst/>
              </a:rPr>
              <a:t>Подчиненность жены мужу </a:t>
            </a:r>
            <a:r>
              <a:rPr lang="ru-RU" sz="2400" dirty="0">
                <a:effectLst/>
              </a:rPr>
              <a:t>(Быт.3:16, 1Кор.11:10, 1Пет.3:3-6, 1Тим.2:12, Тит.2:5). </a:t>
            </a:r>
            <a:endParaRPr lang="ru-RU" sz="2400" dirty="0"/>
          </a:p>
          <a:p>
            <a:pPr marL="342900" lvl="1" indent="-342900">
              <a:buClr>
                <a:schemeClr val="hlink"/>
              </a:buClr>
              <a:buSzPct val="85000"/>
              <a:buFont typeface="Wingdings" charset="2"/>
              <a:buChar char="§"/>
              <a:defRPr/>
            </a:pPr>
            <a:endParaRPr lang="ru-RU" sz="2400" dirty="0"/>
          </a:p>
          <a:p>
            <a:pPr marL="0" lvl="1" indent="0">
              <a:buClr>
                <a:schemeClr val="hlink"/>
              </a:buClr>
              <a:buSzPct val="70000"/>
              <a:buFontTx/>
              <a:buNone/>
              <a:defRPr/>
            </a:pPr>
            <a:endParaRPr lang="en-US" b="1" u="sng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Человек: Мужчина и женщина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6375" cy="461645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  <a:defRPr/>
            </a:pPr>
            <a:r>
              <a:rPr lang="ru-RU" sz="2800" dirty="0">
                <a:effectLst/>
              </a:rPr>
              <a:t>Господь в Своем Слове установил </a:t>
            </a:r>
            <a:r>
              <a:rPr lang="ru-RU" sz="2800" u="sng" dirty="0">
                <a:effectLst/>
              </a:rPr>
              <a:t>«мужские»</a:t>
            </a:r>
            <a:r>
              <a:rPr lang="ru-RU" sz="2800" dirty="0">
                <a:effectLst/>
              </a:rPr>
              <a:t> сферы служения Ему:</a:t>
            </a:r>
          </a:p>
          <a:p>
            <a:pPr>
              <a:lnSpc>
                <a:spcPct val="110000"/>
              </a:lnSpc>
              <a:defRPr/>
            </a:pPr>
            <a:r>
              <a:rPr lang="ru-RU" sz="2800" dirty="0">
                <a:effectLst/>
              </a:rPr>
              <a:t> Священничество в Ветхом Завете (Лев.1:5, Лев.6:18);</a:t>
            </a:r>
          </a:p>
          <a:p>
            <a:pPr>
              <a:lnSpc>
                <a:spcPct val="110000"/>
              </a:lnSpc>
              <a:defRPr/>
            </a:pPr>
            <a:r>
              <a:rPr lang="ru-RU" sz="2800" dirty="0" err="1">
                <a:effectLst/>
              </a:rPr>
              <a:t>Пресвитерство</a:t>
            </a:r>
            <a:r>
              <a:rPr lang="ru-RU" sz="2800" dirty="0">
                <a:effectLst/>
              </a:rPr>
              <a:t> (епископство) в Новом Завете (1 Тим.3:2, Тит.1:6); </a:t>
            </a:r>
          </a:p>
          <a:p>
            <a:pPr>
              <a:lnSpc>
                <a:spcPct val="110000"/>
              </a:lnSpc>
              <a:defRPr/>
            </a:pPr>
            <a:r>
              <a:rPr lang="ru-RU" sz="2800" dirty="0" err="1">
                <a:effectLst/>
              </a:rPr>
              <a:t>Предстояние</a:t>
            </a:r>
            <a:r>
              <a:rPr lang="ru-RU" sz="2800" dirty="0">
                <a:effectLst/>
              </a:rPr>
              <a:t> за свою семью перед Богом (1 Кор.11:3). </a:t>
            </a:r>
            <a:endParaRPr lang="ru-RU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Брак</a:t>
            </a:r>
            <a:endParaRPr lang="en-US" dirty="0">
              <a:solidFill>
                <a:srgbClr val="FF9933"/>
              </a:solidFill>
            </a:endParaRPr>
          </a:p>
        </p:txBody>
      </p:sp>
      <p:pic>
        <p:nvPicPr>
          <p:cNvPr id="7" name="Content Placeholder 6" descr="115060_o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5" b="9065"/>
          <a:stretch>
            <a:fillRect/>
          </a:stretch>
        </p:blipFill>
        <p:spPr>
          <a:xfrm>
            <a:off x="3707904" y="4293096"/>
            <a:ext cx="4946555" cy="2383904"/>
          </a:xfrm>
          <a:effectLst>
            <a:softEdge rad="112500"/>
          </a:effectLst>
        </p:spPr>
      </p:pic>
      <p:sp>
        <p:nvSpPr>
          <p:cNvPr id="740355" name="TextBox 7"/>
          <p:cNvSpPr txBox="1">
            <a:spLocks noChangeArrowheads="1"/>
          </p:cNvSpPr>
          <p:nvPr/>
        </p:nvSpPr>
        <p:spPr bwMode="auto">
          <a:xfrm>
            <a:off x="900113" y="1916113"/>
            <a:ext cx="7993062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4000" baseline="30000">
                <a:solidFill>
                  <a:srgbClr val="FF9933"/>
                </a:solidFill>
              </a:rPr>
              <a:t>Брак – союз мужа и жены</a:t>
            </a:r>
          </a:p>
          <a:p>
            <a:pPr eaLnBrk="1" hangingPunct="1"/>
            <a:endParaRPr lang="ru-RU" sz="3200" baseline="30000">
              <a:solidFill>
                <a:srgbClr val="FF9933"/>
              </a:solidFill>
            </a:endParaRPr>
          </a:p>
          <a:p>
            <a:pPr eaLnBrk="1" hangingPunct="1"/>
            <a:r>
              <a:rPr lang="ru-RU" sz="3200" baseline="30000"/>
              <a:t>«Брак - это родство исключительного свойства, в котором мужчина и женщина доверяются друг другу, заключив завет на всю жизнь, и на основании этого священного обета становятся «одной плотью». (Быт. 2:24; Мал. 2:14; Мф. 19:4–6)»9.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Брак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87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ru-RU" u="sng" dirty="0">
                <a:solidFill>
                  <a:srgbClr val="FF9933"/>
                </a:solidFill>
                <a:effectLst/>
              </a:rPr>
              <a:t>Божий образец брака:</a:t>
            </a:r>
            <a:r>
              <a:rPr lang="ru-RU" dirty="0">
                <a:solidFill>
                  <a:srgbClr val="FF9933"/>
                </a:solidFill>
                <a:effectLst/>
              </a:rPr>
              <a:t> </a:t>
            </a:r>
            <a:endParaRPr lang="ru-RU" dirty="0">
              <a:solidFill>
                <a:srgbClr val="FF9933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ru-RU" sz="2800" dirty="0">
                <a:effectLst/>
              </a:rPr>
              <a:t>Состав: </a:t>
            </a:r>
          </a:p>
          <a:p>
            <a:pPr lvl="1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один мужчина и одна женщина (Мф.19:4-6), а также их дети; </a:t>
            </a:r>
          </a:p>
          <a:p>
            <a:pPr>
              <a:lnSpc>
                <a:spcPct val="110000"/>
              </a:lnSpc>
              <a:defRPr/>
            </a:pPr>
            <a:r>
              <a:rPr lang="ru-RU" sz="2800" dirty="0">
                <a:effectLst/>
              </a:rPr>
              <a:t>Цели:</a:t>
            </a:r>
          </a:p>
          <a:p>
            <a:pPr lvl="1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Взаимопомощь (Еккл.4:11, 1 Кор.7:2-3), </a:t>
            </a:r>
          </a:p>
          <a:p>
            <a:pPr lvl="1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Отношения любви (Еф.5:25, Тит.2:4),</a:t>
            </a:r>
          </a:p>
          <a:p>
            <a:pPr lvl="1">
              <a:lnSpc>
                <a:spcPct val="110000"/>
              </a:lnSpc>
              <a:defRPr/>
            </a:pPr>
            <a:r>
              <a:rPr lang="ru-RU" sz="2400" dirty="0">
                <a:effectLst/>
              </a:rPr>
              <a:t>Продолжение человеческого рода (Быт.1:28, 1 Тим.5:14);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Брак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800" dirty="0">
                <a:effectLst/>
              </a:rPr>
              <a:t>Срок: </a:t>
            </a:r>
          </a:p>
          <a:p>
            <a:pPr lvl="1">
              <a:lnSpc>
                <a:spcPct val="90000"/>
              </a:lnSpc>
              <a:defRPr/>
            </a:pPr>
            <a:r>
              <a:rPr lang="ru-RU" sz="2400" dirty="0">
                <a:effectLst/>
              </a:rPr>
              <a:t>на всю земную (только) жизнь. (Мф.19:5-6, 1 Кор.7:10, Лк.20:33-36)</a:t>
            </a:r>
            <a:r>
              <a:rPr lang="ru-RU" dirty="0">
                <a:effectLst/>
              </a:rPr>
              <a:t>. </a:t>
            </a:r>
            <a:endParaRPr lang="ru-RU" dirty="0"/>
          </a:p>
          <a:p>
            <a:pPr>
              <a:defRPr/>
            </a:pPr>
            <a:r>
              <a:rPr lang="ru-RU" sz="2800" dirty="0">
                <a:effectLst/>
              </a:rPr>
              <a:t>Развод:</a:t>
            </a:r>
          </a:p>
          <a:p>
            <a:pPr lvl="1">
              <a:defRPr/>
            </a:pPr>
            <a:r>
              <a:rPr lang="ru-RU" sz="2400" dirty="0">
                <a:effectLst/>
              </a:rPr>
              <a:t>Иисус устанавливает простое правило, согласно которому все случаи развода и повторного брака являются нарушением установленного Богом порядка полового общения. </a:t>
            </a:r>
            <a:r>
              <a:rPr lang="ru-RU" sz="2400" kern="1200" dirty="0">
                <a:effectLst/>
                <a:latin typeface="Arial" pitchFamily="34" charset="0"/>
                <a:cs typeface="ＭＳ Ｐゴシック" charset="0"/>
              </a:rPr>
              <a:t>Христос ответил на вопрос о том, когда позволителен развод, сказав, что он непозволителен никогда  (</a:t>
            </a:r>
            <a:r>
              <a:rPr lang="ru-RU" sz="2400" kern="1200" dirty="0" err="1">
                <a:effectLst/>
                <a:latin typeface="Arial" pitchFamily="34" charset="0"/>
                <a:cs typeface="ＭＳ Ｐゴシック" charset="0"/>
              </a:rPr>
              <a:t>Мтф</a:t>
            </a:r>
            <a:r>
              <a:rPr lang="ru-RU" sz="2400" kern="1200" dirty="0">
                <a:effectLst/>
                <a:latin typeface="Arial" pitchFamily="34" charset="0"/>
                <a:cs typeface="ＭＳ Ｐゴシック" charset="0"/>
              </a:rPr>
              <a:t>. 19:3-6)</a:t>
            </a:r>
            <a:endParaRPr lang="ru-RU" sz="24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Брак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813" cy="4687888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Бог не учреждал многоженства (Быт.4:19, Быт.29:23-28, Мф.19:4-6), но допускал его (Вт.21:15). </a:t>
            </a:r>
            <a:endParaRPr lang="ru-RU" sz="2800" dirty="0"/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Люди могут не вступать в брак (1 Кор.7:7-8). Здесь нет запрета на вступление в брак (сравните с 1 Тим.4:3). </a:t>
            </a:r>
            <a:endParaRPr lang="ru-RU" sz="2800" dirty="0"/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effectLst/>
              </a:rPr>
              <a:t>Брак – это прообраз отношений Христа и Церкви </a:t>
            </a:r>
            <a:endParaRPr lang="ru-RU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760913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buFont typeface="Wingdings" charset="0"/>
              <a:buNone/>
              <a:defRPr/>
            </a:pPr>
            <a:r>
              <a:rPr lang="ru-RU" sz="2800" dirty="0">
                <a:solidFill>
                  <a:srgbClr val="FF9933"/>
                </a:solidFill>
                <a:effectLst/>
              </a:rPr>
              <a:t>Что в Писании означают слова «</a:t>
            </a:r>
            <a:r>
              <a:rPr lang="ru-RU" sz="2800" dirty="0" err="1">
                <a:solidFill>
                  <a:srgbClr val="FF9933"/>
                </a:solidFill>
                <a:effectLst/>
              </a:rPr>
              <a:t>дша</a:t>
            </a:r>
            <a:r>
              <a:rPr lang="ru-RU" sz="2800" dirty="0">
                <a:solidFill>
                  <a:srgbClr val="FF9933"/>
                </a:solidFill>
                <a:effectLst/>
              </a:rPr>
              <a:t>» и «дух»?</a:t>
            </a:r>
          </a:p>
          <a:p>
            <a:pPr marL="0" indent="0" algn="just">
              <a:lnSpc>
                <a:spcPct val="130000"/>
              </a:lnSpc>
              <a:buFont typeface="Wingdings" charset="0"/>
              <a:buNone/>
              <a:defRPr/>
            </a:pPr>
            <a:r>
              <a:rPr lang="ru-RU" sz="2800" dirty="0">
                <a:solidFill>
                  <a:srgbClr val="FF9933"/>
                </a:solidFill>
                <a:effectLst/>
              </a:rPr>
              <a:t>Не об одном и том же идет речь?</a:t>
            </a:r>
          </a:p>
          <a:p>
            <a:pPr algn="just">
              <a:lnSpc>
                <a:spcPct val="130000"/>
              </a:lnSpc>
              <a:defRPr/>
            </a:pPr>
            <a:r>
              <a:rPr lang="ru-RU" sz="2800" dirty="0">
                <a:effectLst/>
              </a:rPr>
              <a:t>Есть три взгляда на сущность человеческой природы</a:t>
            </a:r>
          </a:p>
          <a:p>
            <a:pPr lvl="1" algn="just">
              <a:lnSpc>
                <a:spcPct val="130000"/>
              </a:lnSpc>
              <a:defRPr/>
            </a:pPr>
            <a:r>
              <a:rPr lang="ru-RU" sz="2400" dirty="0">
                <a:effectLst/>
              </a:rPr>
              <a:t>Монизм</a:t>
            </a:r>
          </a:p>
          <a:p>
            <a:pPr lvl="1" algn="just">
              <a:lnSpc>
                <a:spcPct val="130000"/>
              </a:lnSpc>
              <a:defRPr/>
            </a:pPr>
            <a:r>
              <a:rPr lang="ru-RU" sz="2400" dirty="0" err="1">
                <a:effectLst/>
              </a:rPr>
              <a:t>Дихотомизм</a:t>
            </a:r>
            <a:endParaRPr lang="ru-RU" sz="2400" dirty="0">
              <a:effectLst/>
            </a:endParaRPr>
          </a:p>
          <a:p>
            <a:pPr lvl="1" algn="just">
              <a:lnSpc>
                <a:spcPct val="130000"/>
              </a:lnSpc>
              <a:defRPr/>
            </a:pPr>
            <a:r>
              <a:rPr lang="ru-RU" sz="2400" dirty="0" err="1">
                <a:effectLst/>
              </a:rPr>
              <a:t>Трихотомизм</a:t>
            </a:r>
            <a:endParaRPr lang="ru-RU" sz="2400" dirty="0">
              <a:effectLst/>
            </a:endParaRPr>
          </a:p>
          <a:p>
            <a:pPr marL="0" indent="0" algn="just">
              <a:lnSpc>
                <a:spcPct val="130000"/>
              </a:lnSpc>
              <a:buFont typeface="Wingdings" charset="0"/>
              <a:buNone/>
              <a:defRPr/>
            </a:pPr>
            <a:endParaRPr lang="ru-RU" sz="2800" dirty="0">
              <a:solidFill>
                <a:srgbClr val="FF9933"/>
              </a:solidFill>
              <a:effectLst/>
            </a:endParaRPr>
          </a:p>
          <a:p>
            <a:pPr algn="just">
              <a:lnSpc>
                <a:spcPct val="13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813" cy="4876800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ru-RU" sz="2800" u="sng" dirty="0">
                <a:solidFill>
                  <a:srgbClr val="FF9933"/>
                </a:solidFill>
              </a:rPr>
              <a:t>Монизм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ru-RU" sz="2400" dirty="0">
                <a:effectLst/>
              </a:rPr>
              <a:t>Монизм – теория, утверждающая, что человек состоит из одного элемента – тела. Тело – это и есть личность. «Душа» и «дух» являются другими названиями «человека» и «жизни». </a:t>
            </a:r>
            <a:endParaRPr lang="ru-RU" sz="2400" dirty="0"/>
          </a:p>
          <a:p>
            <a:pPr marL="57150" indent="0" algn="just">
              <a:lnSpc>
                <a:spcPct val="110000"/>
              </a:lnSpc>
              <a:buFont typeface="Wingdings" charset="0"/>
              <a:buNone/>
              <a:defRPr/>
            </a:pPr>
            <a:r>
              <a:rPr lang="ru-RU" sz="2800" dirty="0"/>
              <a:t>Такой взгляд евангельское  Богословие не поддерживает так как Библия ясно говорит о том, что дух, душа человека продолжает жить после того как умирает тело. </a:t>
            </a:r>
          </a:p>
          <a:p>
            <a:pPr marL="57150" indent="0" algn="just">
              <a:lnSpc>
                <a:spcPct val="110000"/>
              </a:lnSpc>
              <a:buFont typeface="Wingdings" charset="0"/>
              <a:buNone/>
              <a:defRPr/>
            </a:pPr>
            <a:r>
              <a:rPr lang="ru-RU" sz="2800" dirty="0"/>
              <a:t>	</a:t>
            </a:r>
            <a:r>
              <a:rPr lang="ru-RU" sz="2400" i="1" dirty="0"/>
              <a:t>«И когда выходила из нее душа, ибо она умирала…» Быт. 35:18</a:t>
            </a:r>
            <a:endParaRPr lang="ru-RU" sz="2800" i="1" dirty="0">
              <a:solidFill>
                <a:srgbClr val="FFFFFF"/>
              </a:solidFill>
            </a:endParaRPr>
          </a:p>
        </p:txBody>
      </p:sp>
      <p:sp>
        <p:nvSpPr>
          <p:cNvPr id="74755" name="Oval 7"/>
          <p:cNvSpPr>
            <a:spLocks noChangeArrowheads="1"/>
          </p:cNvSpPr>
          <p:nvPr/>
        </p:nvSpPr>
        <p:spPr bwMode="auto">
          <a:xfrm>
            <a:off x="3348038" y="2060575"/>
            <a:ext cx="503237" cy="411163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250" cy="4876800"/>
          </a:xfrm>
        </p:spPr>
        <p:txBody>
          <a:bodyPr/>
          <a:lstStyle/>
          <a:p>
            <a:pPr>
              <a:defRPr/>
            </a:pPr>
            <a:r>
              <a:rPr lang="ru-RU" sz="2800" u="sng" dirty="0" err="1">
                <a:solidFill>
                  <a:srgbClr val="FF9933"/>
                </a:solidFill>
              </a:rPr>
              <a:t>Дихотомизм</a:t>
            </a:r>
            <a:r>
              <a:rPr lang="ru-RU" sz="2800" u="sng" dirty="0">
                <a:solidFill>
                  <a:srgbClr val="FF9933"/>
                </a:solidFill>
              </a:rPr>
              <a:t> </a:t>
            </a:r>
          </a:p>
          <a:p>
            <a:pPr lvl="1">
              <a:defRPr/>
            </a:pPr>
            <a:r>
              <a:rPr lang="ru-RU" sz="2400" dirty="0">
                <a:effectLst/>
              </a:rPr>
              <a:t>Человек состоит из материальной и нематериальной составляющих. Душа и дух синонимичны, а если и есть различие, то оно не явное. </a:t>
            </a:r>
          </a:p>
          <a:p>
            <a:pPr marL="457200" lvl="1" indent="0">
              <a:buFontTx/>
              <a:buNone/>
              <a:defRPr/>
            </a:pPr>
            <a:endParaRPr lang="en-US" sz="2000" u="sng" dirty="0">
              <a:solidFill>
                <a:srgbClr val="FF9933"/>
              </a:solidFill>
            </a:endParaRPr>
          </a:p>
        </p:txBody>
      </p:sp>
      <p:pic>
        <p:nvPicPr>
          <p:cNvPr id="4" name="Picture 3" descr="kRk6dYy9WN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861048"/>
            <a:ext cx="1968500" cy="276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5780" name="TextBox 4"/>
          <p:cNvSpPr txBox="1">
            <a:spLocks noChangeArrowheads="1"/>
          </p:cNvSpPr>
          <p:nvPr/>
        </p:nvSpPr>
        <p:spPr bwMode="auto">
          <a:xfrm>
            <a:off x="971550" y="4292600"/>
            <a:ext cx="56880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ru-RU" i="1"/>
              <a:t>Богослов Миллард Эриксон признает наличие в человеке двух элементов, т.е. тела и души, он подчеркивает тесную взаимосвязь между этими двумя составляющими как единство личности человека.</a:t>
            </a:r>
            <a:endParaRPr lang="en-US" i="1"/>
          </a:p>
        </p:txBody>
      </p:sp>
      <p:sp>
        <p:nvSpPr>
          <p:cNvPr id="75781" name="Oval 7"/>
          <p:cNvSpPr>
            <a:spLocks noChangeArrowheads="1"/>
          </p:cNvSpPr>
          <p:nvPr/>
        </p:nvSpPr>
        <p:spPr bwMode="auto">
          <a:xfrm>
            <a:off x="4140200" y="2060575"/>
            <a:ext cx="503238" cy="411163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3851275" y="2060575"/>
            <a:ext cx="504825" cy="411163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АНТРОПОЛОГИЯ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defRPr/>
            </a:pPr>
            <a:r>
              <a:rPr lang="ru-RU" b="1" dirty="0"/>
              <a:t>А</a:t>
            </a:r>
            <a:r>
              <a:rPr lang="el-GR" b="1" dirty="0"/>
              <a:t>нтрополо́ги</a:t>
            </a:r>
            <a:r>
              <a:rPr lang="ru-RU" b="1" dirty="0"/>
              <a:t>я</a:t>
            </a:r>
          </a:p>
          <a:p>
            <a:pPr marL="0" indent="0">
              <a:buFont typeface="Wingdings" charset="0"/>
              <a:buNone/>
              <a:defRPr/>
            </a:pPr>
            <a:endParaRPr lang="ru-RU" b="1" dirty="0"/>
          </a:p>
          <a:p>
            <a:pPr>
              <a:defRPr/>
            </a:pPr>
            <a:r>
              <a:rPr lang="ru-RU" dirty="0"/>
              <a:t>От </a:t>
            </a:r>
            <a:r>
              <a:rPr lang="el-GR" dirty="0"/>
              <a:t>др.-греч. ἄνθρωπος</a:t>
            </a:r>
            <a:r>
              <a:rPr lang="ru-RU" dirty="0"/>
              <a:t> </a:t>
            </a:r>
            <a:r>
              <a:rPr lang="ru-RU" kern="1200" dirty="0">
                <a:effectLst/>
                <a:latin typeface="Arial" pitchFamily="34" charset="0"/>
              </a:rPr>
              <a:t>«</a:t>
            </a:r>
            <a:r>
              <a:rPr lang="ru-RU" kern="1200" dirty="0" err="1">
                <a:effectLst/>
                <a:latin typeface="Arial" pitchFamily="34" charset="0"/>
              </a:rPr>
              <a:t>антропос</a:t>
            </a:r>
            <a:r>
              <a:rPr lang="ru-RU" kern="1200" dirty="0">
                <a:effectLst/>
                <a:latin typeface="Arial" pitchFamily="34" charset="0"/>
              </a:rPr>
              <a:t>» </a:t>
            </a:r>
            <a:r>
              <a:rPr lang="el-GR" dirty="0"/>
              <a:t> — человек; </a:t>
            </a:r>
            <a:endParaRPr lang="ru-RU" dirty="0"/>
          </a:p>
          <a:p>
            <a:pPr>
              <a:defRPr/>
            </a:pPr>
            <a:r>
              <a:rPr lang="el-GR" dirty="0"/>
              <a:t>λόγος </a:t>
            </a:r>
            <a:r>
              <a:rPr lang="ru-RU" dirty="0"/>
              <a:t> «логос» </a:t>
            </a:r>
            <a:r>
              <a:rPr lang="el-GR" dirty="0"/>
              <a:t>— наука</a:t>
            </a:r>
            <a:endParaRPr lang="ru-RU" dirty="0"/>
          </a:p>
          <a:p>
            <a:pPr marL="0" indent="0">
              <a:buFont typeface="Wingdings" charset="0"/>
              <a:buNone/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Наука занимающаяся изучением человека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983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 </a:t>
            </a: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charset="0"/>
              <a:buNone/>
              <a:defRPr/>
            </a:pPr>
            <a:r>
              <a:rPr lang="ru-RU" sz="2800" kern="1200" dirty="0">
                <a:effectLst/>
                <a:latin typeface="Arial" pitchFamily="34" charset="0"/>
              </a:rPr>
              <a:t>Отмечается много случаев, где целый человек описан всего лишь двумя терминами, т.е. «дух и тело». </a:t>
            </a:r>
            <a:r>
              <a:rPr lang="ru-RU" sz="2400" kern="1200" dirty="0">
                <a:effectLst/>
                <a:latin typeface="Arial" pitchFamily="34" charset="0"/>
              </a:rPr>
              <a:t> </a:t>
            </a:r>
            <a:endParaRPr lang="en-US" sz="2400" i="1" kern="1200" dirty="0">
              <a:effectLst/>
              <a:latin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«Я, отсутствуя телом, но присутствуя [у вас] </a:t>
            </a:r>
            <a:r>
              <a:rPr lang="ru-RU" sz="2400" i="1" u="sng" kern="1200" dirty="0">
                <a:effectLst/>
                <a:latin typeface="Arial" pitchFamily="34" charset="0"/>
              </a:rPr>
              <a:t>духом…»</a:t>
            </a:r>
            <a:r>
              <a:rPr lang="ru-RU" sz="2400" i="1" kern="1200" dirty="0">
                <a:effectLst/>
                <a:latin typeface="Arial" pitchFamily="34" charset="0"/>
              </a:rPr>
              <a:t> (1 Кор. 5:3);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«…предать сатане во измождение плоти, чтобы </a:t>
            </a:r>
            <a:r>
              <a:rPr lang="ru-RU" sz="2400" i="1" u="sng" kern="1200" dirty="0">
                <a:effectLst/>
                <a:latin typeface="Arial" pitchFamily="34" charset="0"/>
              </a:rPr>
              <a:t>дух</a:t>
            </a:r>
            <a:r>
              <a:rPr lang="ru-RU" sz="2400" i="1" kern="1200" dirty="0">
                <a:effectLst/>
                <a:latin typeface="Arial" pitchFamily="34" charset="0"/>
              </a:rPr>
              <a:t> был спасен» (1 Кор. 5:5);</a:t>
            </a:r>
            <a:endParaRPr lang="en-US" sz="2400" i="1" kern="1200" dirty="0">
              <a:effectLst/>
              <a:latin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«Тело без </a:t>
            </a:r>
            <a:r>
              <a:rPr lang="ru-RU" sz="2400" i="1" u="sng" kern="1200" dirty="0">
                <a:effectLst/>
                <a:latin typeface="Arial" pitchFamily="34" charset="0"/>
              </a:rPr>
              <a:t>духа</a:t>
            </a:r>
            <a:r>
              <a:rPr lang="ru-RU" sz="2400" i="1" kern="1200" dirty="0">
                <a:effectLst/>
                <a:latin typeface="Arial" pitchFamily="34" charset="0"/>
              </a:rPr>
              <a:t> мертво» (</a:t>
            </a:r>
            <a:r>
              <a:rPr lang="ru-RU" sz="2400" i="1" kern="1200" dirty="0" err="1">
                <a:effectLst/>
                <a:latin typeface="Arial" pitchFamily="34" charset="0"/>
              </a:rPr>
              <a:t>Иак</a:t>
            </a:r>
            <a:r>
              <a:rPr lang="ru-RU" sz="2400" i="1" kern="1200" dirty="0">
                <a:effectLst/>
                <a:latin typeface="Arial" pitchFamily="34" charset="0"/>
              </a:rPr>
              <a:t>. 2:26);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«Незамужняя заботится о Господнем, как угодить Господу, чтобы быть святою и телом и </a:t>
            </a:r>
            <a:r>
              <a:rPr lang="ru-RU" sz="2400" i="1" u="sng" kern="1200" dirty="0">
                <a:effectLst/>
                <a:latin typeface="Arial" pitchFamily="34" charset="0"/>
              </a:rPr>
              <a:t>духом</a:t>
            </a:r>
            <a:r>
              <a:rPr lang="ru-RU" sz="2400" i="1" kern="1200" dirty="0">
                <a:effectLst/>
                <a:latin typeface="Arial" pitchFamily="34" charset="0"/>
              </a:rPr>
              <a:t>» (1 Кор. 7:34);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«Возвратится прах в землю, чем он и был; а </a:t>
            </a:r>
            <a:r>
              <a:rPr lang="ru-RU" sz="2400" i="1" u="sng" kern="1200" dirty="0">
                <a:effectLst/>
                <a:latin typeface="Arial" pitchFamily="34" charset="0"/>
              </a:rPr>
              <a:t>дух </a:t>
            </a:r>
            <a:r>
              <a:rPr lang="ru-RU" sz="2400" i="1" kern="1200" dirty="0">
                <a:effectLst/>
                <a:latin typeface="Arial" pitchFamily="34" charset="0"/>
              </a:rPr>
              <a:t>возвратился к Богу» (</a:t>
            </a:r>
            <a:r>
              <a:rPr lang="ru-RU" sz="2400" i="1" kern="1200" dirty="0" err="1">
                <a:effectLst/>
                <a:latin typeface="Arial" pitchFamily="34" charset="0"/>
              </a:rPr>
              <a:t>Еккл</a:t>
            </a:r>
            <a:r>
              <a:rPr lang="ru-RU" sz="2400" i="1" kern="1200" dirty="0">
                <a:effectLst/>
                <a:latin typeface="Arial" pitchFamily="34" charset="0"/>
              </a:rPr>
              <a:t>. 12:7).</a:t>
            </a:r>
            <a:endParaRPr lang="en-US" sz="2400" i="1" dirty="0"/>
          </a:p>
          <a:p>
            <a:pPr>
              <a:defRPr/>
            </a:pPr>
            <a:endParaRPr lang="en-US" sz="2400" i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250" cy="4760913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ru-RU" sz="2800" kern="1200" dirty="0">
                <a:effectLst/>
                <a:latin typeface="Arial" pitchFamily="34" charset="0"/>
              </a:rPr>
              <a:t>Помимо описания человека, как «дух и тело», некоторые стихи говорят о нем, как о «душе и теле». Приведем некоторые примеры</a:t>
            </a:r>
          </a:p>
          <a:p>
            <a:pPr lvl="1" algn="just"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«Не бойтесь убивающих тело, души же не могущих убить; а бойтесь более Того, Кто может и душу и тело погубить» (Мф. 10:28); </a:t>
            </a:r>
          </a:p>
          <a:p>
            <a:pPr lvl="1" algn="just"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«…чтобы ты здравствовал и преуспевал во всем, как преуспевает душа твоя» (3 Ин. 2);</a:t>
            </a:r>
          </a:p>
          <a:p>
            <a:pPr lvl="1" algn="just">
              <a:defRPr/>
            </a:pPr>
            <a:r>
              <a:rPr lang="ru-RU" sz="2400" i="1" kern="1200" dirty="0">
                <a:effectLst/>
                <a:latin typeface="Arial" pitchFamily="34" charset="0"/>
              </a:rPr>
              <a:t>«Посему мы не унываем; но если внешний наш человек и тлеет, то внутренний со дня на день обновляется» (2 Кор. 4:16).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89138"/>
            <a:ext cx="7993062" cy="4759325"/>
          </a:xfrm>
        </p:spPr>
        <p:txBody>
          <a:bodyPr/>
          <a:lstStyle/>
          <a:p>
            <a:pPr>
              <a:defRPr/>
            </a:pPr>
            <a:r>
              <a:rPr lang="ru-RU" sz="2800" dirty="0" err="1">
                <a:solidFill>
                  <a:srgbClr val="FF9933"/>
                </a:solidFill>
              </a:rPr>
              <a:t>Трихотомизм</a:t>
            </a:r>
            <a:endParaRPr lang="ru-RU" sz="2800" dirty="0">
              <a:solidFill>
                <a:srgbClr val="FF9933"/>
              </a:solidFill>
            </a:endParaRPr>
          </a:p>
          <a:p>
            <a:pPr lvl="1">
              <a:defRPr/>
            </a:pPr>
            <a:r>
              <a:rPr lang="ru-RU" sz="2400" dirty="0">
                <a:effectLst/>
              </a:rPr>
              <a:t>Точка зрения, которая заключается в том, что человек состоит из тела, души и духа. Душа включает интеллект, эмоции, волю. Дух – некая высшая реальность, которую приобретает человек при возрождении. </a:t>
            </a:r>
          </a:p>
          <a:p>
            <a:pPr marL="457200" lvl="1" indent="0">
              <a:buFontTx/>
              <a:buNone/>
              <a:defRPr/>
            </a:pPr>
            <a:endParaRPr lang="ru-RU" sz="2400" dirty="0"/>
          </a:p>
          <a:p>
            <a:pPr lvl="1">
              <a:defRPr/>
            </a:pPr>
            <a:endParaRPr lang="en-US" dirty="0"/>
          </a:p>
        </p:txBody>
      </p:sp>
      <p:sp>
        <p:nvSpPr>
          <p:cNvPr id="76803" name="Oval 7"/>
          <p:cNvSpPr>
            <a:spLocks noChangeArrowheads="1"/>
          </p:cNvSpPr>
          <p:nvPr/>
        </p:nvSpPr>
        <p:spPr bwMode="auto">
          <a:xfrm>
            <a:off x="4067175" y="2060575"/>
            <a:ext cx="504825" cy="411163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Oval 7"/>
          <p:cNvSpPr>
            <a:spLocks noChangeArrowheads="1"/>
          </p:cNvSpPr>
          <p:nvPr/>
        </p:nvSpPr>
        <p:spPr bwMode="auto">
          <a:xfrm>
            <a:off x="4356100" y="2060575"/>
            <a:ext cx="503238" cy="411163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Oval 7"/>
          <p:cNvSpPr>
            <a:spLocks noChangeArrowheads="1"/>
          </p:cNvSpPr>
          <p:nvPr/>
        </p:nvSpPr>
        <p:spPr bwMode="auto">
          <a:xfrm>
            <a:off x="4643438" y="2060575"/>
            <a:ext cx="504825" cy="411163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TextBox 6"/>
          <p:cNvSpPr txBox="1">
            <a:spLocks noChangeArrowheads="1"/>
          </p:cNvSpPr>
          <p:nvPr/>
        </p:nvSpPr>
        <p:spPr bwMode="auto">
          <a:xfrm flipH="1">
            <a:off x="1116013" y="4868863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 eaLnBrk="1" hangingPunct="1">
              <a:buFont typeface="Arial" charset="0"/>
              <a:buChar char="•"/>
            </a:pPr>
            <a:r>
              <a:rPr lang="ru-RU"/>
              <a:t>Богословы Восточной церкви Ориген  и Климент Александрийский учили что человек трихотомичен.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813" cy="4687888"/>
          </a:xfrm>
        </p:spPr>
        <p:txBody>
          <a:bodyPr/>
          <a:lstStyle/>
          <a:p>
            <a:pPr algn="just">
              <a:defRPr/>
            </a:pPr>
            <a:r>
              <a:rPr lang="ru-RU" dirty="0"/>
              <a:t>Места Библии в подтверждение трихотомии:</a:t>
            </a:r>
          </a:p>
          <a:p>
            <a:pPr lvl="1">
              <a:lnSpc>
                <a:spcPct val="110000"/>
              </a:lnSpc>
              <a:defRPr/>
            </a:pPr>
            <a:r>
              <a:rPr lang="ru-RU" sz="2000" i="1" dirty="0">
                <a:effectLst/>
              </a:rPr>
              <a:t>«Сам же Бог мира да освятит вас во всей полноте, и ваш </a:t>
            </a:r>
            <a:r>
              <a:rPr lang="ru-RU" sz="2000" i="1" u="sng" dirty="0">
                <a:effectLst/>
              </a:rPr>
              <a:t>дух и душа и тело </a:t>
            </a:r>
            <a:r>
              <a:rPr lang="ru-RU" sz="2000" i="1" dirty="0">
                <a:effectLst/>
              </a:rPr>
              <a:t>во всей целости да сохранится…» (1 </a:t>
            </a:r>
            <a:r>
              <a:rPr lang="ru-RU" sz="2000" i="1" dirty="0" err="1">
                <a:effectLst/>
              </a:rPr>
              <a:t>Феc</a:t>
            </a:r>
            <a:r>
              <a:rPr lang="ru-RU" sz="2000" i="1" dirty="0">
                <a:effectLst/>
              </a:rPr>
              <a:t>. 5:23);</a:t>
            </a:r>
            <a:endParaRPr lang="en-US" sz="2000" i="1" dirty="0">
              <a:effectLst/>
            </a:endParaRPr>
          </a:p>
          <a:p>
            <a:pPr lvl="1">
              <a:lnSpc>
                <a:spcPct val="110000"/>
              </a:lnSpc>
              <a:defRPr/>
            </a:pPr>
            <a:r>
              <a:rPr lang="ru-RU" sz="2000" i="1" dirty="0">
                <a:effectLst/>
              </a:rPr>
              <a:t>«Ибо слово Божие живо и действенно и острее всякого меча обоюдоострого: оно проникает до разделения</a:t>
            </a:r>
            <a:r>
              <a:rPr lang="ru-RU" sz="2000" i="1" u="sng" dirty="0">
                <a:effectLst/>
              </a:rPr>
              <a:t> души и духа</a:t>
            </a:r>
            <a:r>
              <a:rPr lang="ru-RU" sz="2000" i="1" dirty="0">
                <a:effectLst/>
              </a:rPr>
              <a:t>…» (Евр. 4:12);</a:t>
            </a:r>
            <a:endParaRPr lang="en-US" sz="2000" i="1" dirty="0">
              <a:effectLst/>
            </a:endParaRPr>
          </a:p>
          <a:p>
            <a:pPr lvl="1">
              <a:lnSpc>
                <a:spcPct val="110000"/>
              </a:lnSpc>
              <a:defRPr/>
            </a:pPr>
            <a:r>
              <a:rPr lang="ru-RU" sz="2000" i="1" dirty="0">
                <a:effectLst/>
              </a:rPr>
              <a:t>«Душевный человек не принимает того, что от Духа Божия… Но духовный судит о всем» (1 Кор. 2:14-15);</a:t>
            </a:r>
            <a:endParaRPr lang="en-US" sz="2000" i="1" dirty="0">
              <a:effectLst/>
            </a:endParaRPr>
          </a:p>
          <a:p>
            <a:pPr lvl="1">
              <a:lnSpc>
                <a:spcPct val="110000"/>
              </a:lnSpc>
              <a:defRPr/>
            </a:pPr>
            <a:r>
              <a:rPr lang="ru-RU" sz="2000" i="1" dirty="0">
                <a:effectLst/>
              </a:rPr>
              <a:t>«Сеется тело душевное, восстает тело духовное. Есть тело душевное, есть тело и духовное» (1 Кор. 15:44)</a:t>
            </a:r>
            <a:endParaRPr lang="en-US" sz="2000" i="1" dirty="0">
              <a:effectLst/>
            </a:endParaRP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Аспекты природы человека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813" cy="4687888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204864"/>
            <a:ext cx="3641080" cy="428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48548" name="TextBox 4"/>
          <p:cNvSpPr txBox="1">
            <a:spLocks noChangeArrowheads="1"/>
          </p:cNvSpPr>
          <p:nvPr/>
        </p:nvSpPr>
        <p:spPr bwMode="auto">
          <a:xfrm>
            <a:off x="900113" y="1916113"/>
            <a:ext cx="4248150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ru-RU"/>
              <a:t>Божий порядок в человеке:</a:t>
            </a:r>
          </a:p>
          <a:p>
            <a:pPr eaLnBrk="1" hangingPunct="1">
              <a:lnSpc>
                <a:spcPct val="110000"/>
              </a:lnSpc>
            </a:pPr>
            <a:r>
              <a:rPr lang="ru-RU"/>
              <a:t>- Д</a:t>
            </a:r>
            <a:r>
              <a:rPr lang="bg-BG"/>
              <a:t>ух (властелин)</a:t>
            </a:r>
            <a:br>
              <a:rPr lang="bg-BG"/>
            </a:br>
            <a:r>
              <a:rPr lang="bg-BG"/>
              <a:t>- Душа (слуга)</a:t>
            </a:r>
            <a:br>
              <a:rPr lang="bg-BG"/>
            </a:br>
            <a:r>
              <a:rPr lang="bg-BG"/>
              <a:t>- Тело (орудие исполнения)</a:t>
            </a:r>
          </a:p>
          <a:p>
            <a:pPr eaLnBrk="1" hangingPunct="1">
              <a:lnSpc>
                <a:spcPct val="110000"/>
              </a:lnSpc>
            </a:pPr>
            <a:endParaRPr lang="bg-BG"/>
          </a:p>
          <a:p>
            <a:pPr eaLnBrk="1" hangingPunct="1">
              <a:lnSpc>
                <a:spcPct val="110000"/>
              </a:lnSpc>
            </a:pPr>
            <a:r>
              <a:rPr lang="ru-RU"/>
              <a:t>После грехопадения эта гармония была нарушена и стала выглядеть так: </a:t>
            </a:r>
          </a:p>
          <a:p>
            <a:pPr eaLnBrk="1" hangingPunct="1">
              <a:lnSpc>
                <a:spcPct val="110000"/>
              </a:lnSpc>
            </a:pPr>
            <a:r>
              <a:rPr lang="ru-RU"/>
              <a:t>- Тело</a:t>
            </a:r>
          </a:p>
          <a:p>
            <a:pPr eaLnBrk="1" hangingPunct="1">
              <a:lnSpc>
                <a:spcPct val="110000"/>
              </a:lnSpc>
            </a:pPr>
            <a:r>
              <a:rPr lang="ru-RU"/>
              <a:t>- Душа</a:t>
            </a:r>
          </a:p>
          <a:p>
            <a:pPr eaLnBrk="1" hangingPunct="1">
              <a:lnSpc>
                <a:spcPct val="110000"/>
              </a:lnSpc>
            </a:pPr>
            <a:r>
              <a:rPr lang="ru-RU"/>
              <a:t>- Дух</a:t>
            </a:r>
          </a:p>
          <a:p>
            <a:pPr eaLnBrk="1" hangingPunct="1"/>
            <a:endParaRPr lang="bg-BG" sz="1800"/>
          </a:p>
          <a:p>
            <a:pPr eaLnBrk="1" hangingPunct="1"/>
            <a:endParaRPr lang="en-US" sz="1800" b="1" baseline="30000"/>
          </a:p>
          <a:p>
            <a:pPr eaLnBrk="1" hangingPunct="1"/>
            <a:endParaRPr lang="en-US" sz="1800" b="1" baseline="300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16152"/>
          </a:xfrm>
        </p:spPr>
        <p:txBody>
          <a:bodyPr/>
          <a:lstStyle/>
          <a:p>
            <a:pPr marL="0" indent="0" algn="just"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«Тело»</a:t>
            </a:r>
            <a:r>
              <a:rPr lang="ru-RU" dirty="0">
                <a:solidFill>
                  <a:srgbClr val="FF9933"/>
                </a:solidFill>
                <a:effectLst/>
              </a:rPr>
              <a:t>  </a:t>
            </a:r>
            <a:r>
              <a:rPr lang="ru-RU" dirty="0">
                <a:effectLst/>
              </a:rPr>
              <a:t>(евр.: «</a:t>
            </a:r>
            <a:r>
              <a:rPr lang="ru-RU" dirty="0" err="1">
                <a:effectLst/>
              </a:rPr>
              <a:t>басáр</a:t>
            </a:r>
            <a:r>
              <a:rPr lang="ru-RU" dirty="0">
                <a:effectLst/>
              </a:rPr>
              <a:t>»; греч.: «</a:t>
            </a:r>
            <a:r>
              <a:rPr lang="ru-RU" dirty="0" err="1">
                <a:effectLst/>
              </a:rPr>
              <a:t>сóма</a:t>
            </a:r>
            <a:r>
              <a:rPr lang="ru-RU" dirty="0">
                <a:effectLst/>
              </a:rPr>
              <a:t>»). </a:t>
            </a:r>
            <a:endParaRPr lang="ru-RU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Тело - центр </a:t>
            </a:r>
            <a:r>
              <a:rPr lang="ru-RU" sz="2400" dirty="0" err="1">
                <a:effectLst/>
              </a:rPr>
              <a:t>Миропознания</a:t>
            </a:r>
            <a:r>
              <a:rPr lang="ru-RU" sz="2400" dirty="0">
                <a:effectLst/>
              </a:rPr>
              <a:t> - временное (зрение, слух, осязание, обоняние, осязание, вкус) </a:t>
            </a:r>
            <a:endParaRPr lang="ru-RU" sz="2400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Тело, материальная часть нашей личности. </a:t>
            </a:r>
            <a:endParaRPr lang="ru-RU" sz="2400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Через пять органов нашего тела, мы способны воспринимать наше окружение (</a:t>
            </a:r>
            <a:r>
              <a:rPr lang="ru-RU" sz="2400" dirty="0" err="1">
                <a:effectLst/>
              </a:rPr>
              <a:t>миропознание</a:t>
            </a:r>
            <a:r>
              <a:rPr lang="ru-RU" sz="2400" dirty="0">
                <a:effectLst/>
              </a:rPr>
              <a:t>). Внешность, сложение тела, узнаваемость, все это относится к материальной нашей природы. </a:t>
            </a:r>
            <a:endParaRPr lang="ru-RU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720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2816"/>
            <a:ext cx="7897688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effectLst/>
              </a:rPr>
              <a:t>Взгляды относительно цели тела:</a:t>
            </a:r>
            <a:r>
              <a:rPr lang="ru-RU" dirty="0">
                <a:effectLst/>
              </a:rPr>
              <a:t> </a:t>
            </a:r>
            <a:endParaRPr lang="ru-RU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Тело – клетка души. Это был взгляд греческих философов, которые произвели большое разделение между телом и </a:t>
            </a:r>
            <a:r>
              <a:rPr lang="ru-RU" sz="2400" dirty="0" err="1">
                <a:effectLst/>
              </a:rPr>
              <a:t>душои</a:t>
            </a:r>
            <a:r>
              <a:rPr lang="ru-RU" sz="2400" dirty="0">
                <a:effectLst/>
              </a:rPr>
              <a:t>̆. Душа нематериальна и добра, а тело материально и зло. </a:t>
            </a:r>
            <a:endParaRPr lang="ru-RU" sz="2400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Тело – единственная и важная часть человека. Этот взгляд называется </a:t>
            </a:r>
            <a:r>
              <a:rPr lang="ru-RU" sz="2400" dirty="0" err="1">
                <a:effectLst/>
              </a:rPr>
              <a:t>hedonism</a:t>
            </a:r>
            <a:r>
              <a:rPr lang="ru-RU" sz="2400" dirty="0">
                <a:effectLst/>
              </a:rPr>
              <a:t> (стремление к наслаждениям, удовольствиям) и представляет противоположность первому взгляду.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2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897688" cy="5112568"/>
          </a:xfrm>
        </p:spPr>
        <p:txBody>
          <a:bodyPr/>
          <a:lstStyle/>
          <a:p>
            <a:pPr marL="342900" lvl="1" indent="-342900" algn="just">
              <a:buClr>
                <a:schemeClr val="hlink"/>
              </a:buClr>
              <a:buSzPct val="70000"/>
              <a:buFont typeface="Wingdings" charset="0"/>
              <a:buChar char="n"/>
            </a:pPr>
            <a:r>
              <a:rPr lang="ru-RU" dirty="0">
                <a:effectLst/>
              </a:rPr>
              <a:t>Тело – партнер души. </a:t>
            </a:r>
          </a:p>
          <a:p>
            <a:pPr marL="742950" lvl="2" indent="-342900" algn="just"/>
            <a:r>
              <a:rPr lang="ru-RU" dirty="0">
                <a:effectLst/>
              </a:rPr>
              <a:t>Тело – это средство прославления Бога, поскольку оно – храм Бога (1- Кор.6.19). Тело не должно быть господином и в то же время, не должно быть врагом. </a:t>
            </a:r>
            <a:r>
              <a:rPr lang="ru-RU" dirty="0" err="1">
                <a:effectLst/>
              </a:rPr>
              <a:t>Верующиий</a:t>
            </a:r>
            <a:r>
              <a:rPr lang="ru-RU" dirty="0">
                <a:effectLst/>
              </a:rPr>
              <a:t> будет награжден за дела, соделанные в теле (2-Кор. 5.10). </a:t>
            </a:r>
          </a:p>
          <a:p>
            <a:r>
              <a:rPr lang="ru-RU" sz="2800" dirty="0">
                <a:effectLst/>
              </a:rPr>
              <a:t>Верующий человек должен посвятить свое тело Господу, удерживаясь от греха. </a:t>
            </a:r>
          </a:p>
          <a:p>
            <a:pPr lvl="1"/>
            <a:r>
              <a:rPr lang="ru-RU" sz="2400" dirty="0">
                <a:effectLst/>
              </a:rPr>
              <a:t>«Не предавайте членов ваших греху в орудия неправды, но представьте себя Богу, как оживших из мертвых, и члены ваши Богу в орудия праведности» (Рим. 6:13);</a:t>
            </a:r>
            <a:endParaRPr lang="en-US" sz="2400" dirty="0">
              <a:effectLst/>
            </a:endParaRPr>
          </a:p>
          <a:p>
            <a:r>
              <a:rPr lang="ru-RU" sz="2400" dirty="0">
                <a:effectLst/>
              </a:rPr>
              <a:t> </a:t>
            </a:r>
            <a:endParaRPr lang="en-US" sz="2400" dirty="0">
              <a:effectLst/>
            </a:endParaRPr>
          </a:p>
          <a:p>
            <a:r>
              <a:rPr lang="ru-RU" sz="2400" dirty="0">
                <a:effectLst/>
              </a:rPr>
              <a:t>«Представьте тела ваши в жертву живую, святую, </a:t>
            </a:r>
            <a:r>
              <a:rPr lang="ru-RU" sz="2400" dirty="0" err="1">
                <a:effectLst/>
              </a:rPr>
              <a:t>благоугодную</a:t>
            </a:r>
            <a:r>
              <a:rPr lang="ru-RU" sz="2400" dirty="0">
                <a:effectLst/>
              </a:rPr>
              <a:t> Богу» (Рим. 12:1);</a:t>
            </a:r>
            <a:endParaRPr lang="en-US" sz="2400" dirty="0">
              <a:effectLst/>
            </a:endParaRPr>
          </a:p>
          <a:p>
            <a:r>
              <a:rPr lang="ru-RU" sz="2400" dirty="0">
                <a:effectLst/>
              </a:rPr>
              <a:t> </a:t>
            </a:r>
            <a:endParaRPr lang="en-US" sz="2400" dirty="0">
              <a:effectLst/>
            </a:endParaRPr>
          </a:p>
          <a:p>
            <a:r>
              <a:rPr lang="ru-RU" sz="2400" dirty="0">
                <a:effectLst/>
              </a:rPr>
              <a:t>«Прославляйте Бога и в телах ваших и в душах ваших, которые суть Божии» (1 Кор. 6:20).</a:t>
            </a:r>
            <a:endParaRPr lang="en-US" sz="2400" dirty="0">
              <a:effectLst/>
            </a:endParaRPr>
          </a:p>
          <a:p>
            <a:pPr marL="342900" lvl="1" indent="-342900" algn="just">
              <a:buClr>
                <a:schemeClr val="hlink"/>
              </a:buClr>
              <a:buSzPct val="70000"/>
              <a:buFont typeface="Wingdings" charset="0"/>
              <a:buChar char="n"/>
            </a:pPr>
            <a:endParaRPr lang="ru-RU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592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760168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9933"/>
                </a:solidFill>
                <a:effectLst/>
              </a:rPr>
              <a:t>   </a:t>
            </a:r>
            <a:r>
              <a:rPr lang="ru-RU" u="sng" dirty="0">
                <a:solidFill>
                  <a:srgbClr val="FF9933"/>
                </a:solidFill>
                <a:effectLst/>
              </a:rPr>
              <a:t>Душа</a:t>
            </a:r>
            <a:endParaRPr lang="ru-RU" u="sng" dirty="0"/>
          </a:p>
          <a:p>
            <a:pPr algn="just">
              <a:lnSpc>
                <a:spcPct val="130000"/>
              </a:lnSpc>
            </a:pPr>
            <a:r>
              <a:rPr lang="ru-RU" sz="2800" dirty="0">
                <a:effectLst/>
              </a:rPr>
              <a:t>Первоначальный смысл слова "душа" (евр. </a:t>
            </a:r>
            <a:r>
              <a:rPr lang="ru-RU" sz="2800" dirty="0" err="1">
                <a:effectLst/>
              </a:rPr>
              <a:t>нефеш</a:t>
            </a:r>
            <a:r>
              <a:rPr lang="ru-RU" sz="2800" dirty="0">
                <a:effectLst/>
              </a:rPr>
              <a:t>) - "жизнь" </a:t>
            </a:r>
          </a:p>
          <a:p>
            <a:pPr lvl="1" algn="just">
              <a:lnSpc>
                <a:spcPct val="130000"/>
              </a:lnSpc>
            </a:pPr>
            <a:r>
              <a:rPr lang="ru-RU" dirty="0">
                <a:effectLst/>
              </a:rPr>
              <a:t>Душа - </a:t>
            </a:r>
            <a:r>
              <a:rPr lang="ru-RU" sz="2400" dirty="0">
                <a:effectLst/>
              </a:rPr>
              <a:t>центр Самопознания - вечное (разум, чувства, воля) </a:t>
            </a:r>
          </a:p>
          <a:p>
            <a:pPr lvl="1" algn="just">
              <a:lnSpc>
                <a:spcPct val="130000"/>
              </a:lnSpc>
            </a:pPr>
            <a:r>
              <a:rPr lang="ru-RU" sz="2400" dirty="0">
                <a:effectLst/>
              </a:rPr>
              <a:t>Душа, как резиденция личности (самосознание). </a:t>
            </a:r>
            <a:endParaRPr lang="ru-RU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720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76016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dirty="0">
                <a:effectLst/>
              </a:rPr>
              <a:t>Душа является средоточием духовного и эмоционального опыта человека. </a:t>
            </a:r>
          </a:p>
          <a:p>
            <a:pPr lvl="1">
              <a:lnSpc>
                <a:spcPct val="120000"/>
              </a:lnSpc>
            </a:pPr>
            <a:r>
              <a:rPr lang="ru-RU" dirty="0">
                <a:effectLst/>
              </a:rPr>
              <a:t>Душа испытывает симпатию (Иов 30:25	</a:t>
            </a:r>
          </a:p>
          <a:p>
            <a:pPr lvl="1">
              <a:lnSpc>
                <a:spcPct val="120000"/>
              </a:lnSpc>
            </a:pPr>
            <a:r>
              <a:rPr lang="ru-RU" dirty="0">
                <a:effectLst/>
              </a:rPr>
              <a:t>уныние (</a:t>
            </a:r>
            <a:r>
              <a:rPr lang="ru-RU" dirty="0" err="1">
                <a:effectLst/>
              </a:rPr>
              <a:t>Пс</a:t>
            </a:r>
            <a:r>
              <a:rPr lang="ru-RU" dirty="0">
                <a:effectLst/>
              </a:rPr>
              <a:t> 42:5), </a:t>
            </a:r>
          </a:p>
          <a:p>
            <a:pPr lvl="1">
              <a:lnSpc>
                <a:spcPct val="120000"/>
              </a:lnSpc>
            </a:pPr>
            <a:r>
              <a:rPr lang="ru-RU" dirty="0">
                <a:effectLst/>
              </a:rPr>
              <a:t>огорчение (4 </a:t>
            </a:r>
            <a:r>
              <a:rPr lang="ru-RU" dirty="0" err="1">
                <a:effectLst/>
              </a:rPr>
              <a:t>Цар</a:t>
            </a:r>
            <a:r>
              <a:rPr lang="ru-RU" dirty="0">
                <a:effectLst/>
              </a:rPr>
              <a:t> 4:27),</a:t>
            </a:r>
          </a:p>
          <a:p>
            <a:pPr lvl="1">
              <a:lnSpc>
                <a:spcPct val="120000"/>
              </a:lnSpc>
            </a:pPr>
            <a:r>
              <a:rPr lang="ru-RU" dirty="0">
                <a:effectLst/>
              </a:rPr>
              <a:t> ненависть (2 </a:t>
            </a:r>
            <a:r>
              <a:rPr lang="ru-RU" dirty="0" err="1">
                <a:effectLst/>
              </a:rPr>
              <a:t>Цар</a:t>
            </a:r>
            <a:r>
              <a:rPr lang="ru-RU" dirty="0">
                <a:effectLst/>
              </a:rPr>
              <a:t> 5:8) </a:t>
            </a:r>
          </a:p>
          <a:p>
            <a:pPr lvl="1">
              <a:lnSpc>
                <a:spcPct val="120000"/>
              </a:lnSpc>
            </a:pPr>
            <a:r>
              <a:rPr lang="ru-RU" dirty="0">
                <a:effectLst/>
              </a:rPr>
              <a:t>любовь (</a:t>
            </a:r>
            <a:r>
              <a:rPr lang="ru-RU" dirty="0" err="1">
                <a:effectLst/>
              </a:rPr>
              <a:t>ПесП</a:t>
            </a:r>
            <a:r>
              <a:rPr lang="ru-RU" dirty="0">
                <a:effectLst/>
              </a:rPr>
              <a:t> 3:1-4 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4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АНТРОПОЛОГИЯ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Философкая</a:t>
            </a:r>
            <a:r>
              <a:rPr lang="ru-RU" dirty="0"/>
              <a:t> Антропология</a:t>
            </a:r>
          </a:p>
          <a:p>
            <a:pPr>
              <a:buFontTx/>
              <a:buChar char="-"/>
              <a:defRPr/>
            </a:pPr>
            <a:r>
              <a:rPr lang="ru-RU" sz="2400" dirty="0"/>
              <a:t>С позиции человеческого разума</a:t>
            </a:r>
          </a:p>
          <a:p>
            <a:pPr>
              <a:buFontTx/>
              <a:buChar char="-"/>
              <a:defRPr/>
            </a:pPr>
            <a:r>
              <a:rPr lang="ru-RU" sz="2400" dirty="0"/>
              <a:t>Чем человек отличается от других живых существ</a:t>
            </a:r>
          </a:p>
          <a:p>
            <a:pPr>
              <a:defRPr/>
            </a:pPr>
            <a:r>
              <a:rPr lang="ru-RU" dirty="0"/>
              <a:t>Физическая Антропология</a:t>
            </a:r>
          </a:p>
          <a:p>
            <a:pPr marL="0" indent="0">
              <a:buNone/>
              <a:defRPr/>
            </a:pPr>
            <a:r>
              <a:rPr lang="ru-RU" dirty="0"/>
              <a:t>- </a:t>
            </a:r>
            <a:r>
              <a:rPr lang="ru-RU" sz="2800" dirty="0"/>
              <a:t>Изучает биологию человека</a:t>
            </a:r>
            <a:endParaRPr lang="ru-RU" dirty="0"/>
          </a:p>
          <a:p>
            <a:pPr>
              <a:defRPr/>
            </a:pPr>
            <a:r>
              <a:rPr lang="ru-RU" dirty="0"/>
              <a:t>Социальная и Культурная Антропология</a:t>
            </a:r>
          </a:p>
          <a:p>
            <a:pPr marL="0" indent="0">
              <a:buNone/>
              <a:defRPr/>
            </a:pPr>
            <a:r>
              <a:rPr lang="ru-RU" sz="2400" dirty="0"/>
              <a:t>- Человек как часть общества. Различие культур.</a:t>
            </a:r>
          </a:p>
          <a:p>
            <a:pPr marL="0" indent="0">
              <a:buFont typeface="Wingdings" charset="0"/>
              <a:buNone/>
              <a:defRPr/>
            </a:pPr>
            <a:endParaRPr lang="ru-RU" dirty="0"/>
          </a:p>
          <a:p>
            <a:pPr marL="0" indent="0">
              <a:buNone/>
              <a:defRPr/>
            </a:pPr>
            <a:endParaRPr lang="ru-RU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"Душа" иногда означает просто "человек", а иногда - "его нематериальная часть" (в том числе, и после смерти). </a:t>
            </a:r>
          </a:p>
          <a:p>
            <a:r>
              <a:rPr lang="ru-RU" dirty="0">
                <a:effectLst/>
              </a:rPr>
              <a:t>Душа - вместилище чувств; с ней непосредственно связаны понятия искупления и духовного роста. 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499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544144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Сердце </a:t>
            </a:r>
            <a:endParaRPr lang="ru-RU" u="sng" dirty="0">
              <a:solidFill>
                <a:srgbClr val="FF9933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2800" dirty="0">
                <a:effectLst/>
              </a:rPr>
              <a:t>Сердце – средоточие интеллекта, эмоций, воли, нравственности и духовной жизни.</a:t>
            </a:r>
          </a:p>
          <a:p>
            <a:pPr lvl="1">
              <a:lnSpc>
                <a:spcPct val="110000"/>
              </a:lnSpc>
            </a:pPr>
            <a:r>
              <a:rPr lang="ru-RU" sz="2400" dirty="0">
                <a:effectLst/>
              </a:rPr>
              <a:t>Термин употребляется и в Ветхом Завете, и в Новом </a:t>
            </a:r>
          </a:p>
          <a:p>
            <a:pPr lvl="1">
              <a:lnSpc>
                <a:spcPct val="110000"/>
              </a:lnSpc>
            </a:pPr>
            <a:r>
              <a:rPr lang="ru-RU" sz="2400" i="1" dirty="0">
                <a:effectLst/>
              </a:rPr>
              <a:t>«…И смутилось сердце их» Быт.42:28 </a:t>
            </a:r>
          </a:p>
          <a:p>
            <a:pPr lvl="1">
              <a:lnSpc>
                <a:spcPct val="110000"/>
              </a:lnSpc>
            </a:pPr>
            <a:r>
              <a:rPr lang="ru-RU" sz="2400" i="1" dirty="0">
                <a:effectLst/>
              </a:rPr>
              <a:t>«Сердце Фараоново ожесточилось» Исх.7:13</a:t>
            </a:r>
            <a:endParaRPr lang="ru-RU" sz="2400" dirty="0">
              <a:effectLst/>
            </a:endParaRPr>
          </a:p>
          <a:p>
            <a:pPr lvl="1">
              <a:lnSpc>
                <a:spcPct val="110000"/>
              </a:lnSpc>
            </a:pPr>
            <a:r>
              <a:rPr lang="ru-RU" sz="2400" i="1" dirty="0">
                <a:effectLst/>
              </a:rPr>
              <a:t>«Блаженны чистые сердцем» Мф.5:8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71555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68816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Совесть</a:t>
            </a:r>
            <a:r>
              <a:rPr lang="ru-RU" dirty="0">
                <a:solidFill>
                  <a:srgbClr val="FF9933"/>
                </a:solidFill>
                <a:effectLst/>
              </a:rPr>
              <a:t> </a:t>
            </a:r>
          </a:p>
          <a:p>
            <a:r>
              <a:rPr lang="ru-RU" sz="2800" i="1" dirty="0">
                <a:effectLst/>
              </a:rPr>
              <a:t>«Имейте добрую совесть…» 1 Пет.3:16, Рим.2:15</a:t>
            </a:r>
          </a:p>
          <a:p>
            <a:r>
              <a:rPr lang="ru-RU" sz="2800" dirty="0">
                <a:effectLst/>
              </a:rPr>
              <a:t> Термин «совесть» появляется только в Новом Завете. Означает способность нравственно оценивать свои поступки на основании принятых человеком норм и критериев (не обязательно </a:t>
            </a:r>
            <a:r>
              <a:rPr lang="ru-RU" sz="2800" dirty="0" err="1">
                <a:effectLst/>
              </a:rPr>
              <a:t>библейских</a:t>
            </a:r>
            <a:r>
              <a:rPr lang="ru-RU" sz="2800" dirty="0">
                <a:effectLst/>
              </a:rPr>
              <a:t>). </a:t>
            </a:r>
            <a:endParaRPr lang="ru-R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502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76016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Ум</a:t>
            </a:r>
            <a:r>
              <a:rPr lang="ru-RU" dirty="0">
                <a:effectLst/>
              </a:rPr>
              <a:t> </a:t>
            </a:r>
          </a:p>
          <a:p>
            <a:r>
              <a:rPr lang="ru-RU" sz="2800" i="1" dirty="0">
                <a:effectLst/>
              </a:rPr>
              <a:t>«Стану молиться духом, стану молиться умом…» 1 Кор.14:15. </a:t>
            </a:r>
          </a:p>
          <a:p>
            <a:r>
              <a:rPr lang="ru-RU" sz="2800" dirty="0">
                <a:effectLst/>
              </a:rPr>
              <a:t>Ум неверующего человека извращен</a:t>
            </a:r>
          </a:p>
          <a:p>
            <a:pPr lvl="1"/>
            <a:r>
              <a:rPr lang="ru-RU" sz="2400" i="1" dirty="0">
                <a:effectLst/>
              </a:rPr>
              <a:t>«…Предал их Бог превратному уму» (Рим.1:28) </a:t>
            </a:r>
          </a:p>
          <a:p>
            <a:pPr lvl="1"/>
            <a:r>
              <a:rPr lang="ru-RU" sz="2400" dirty="0">
                <a:effectLst/>
              </a:rPr>
              <a:t>Ум может быть  осквернен (Тит.1:15) </a:t>
            </a:r>
          </a:p>
          <a:p>
            <a:pPr lvl="1"/>
            <a:r>
              <a:rPr lang="ru-RU" sz="2400" dirty="0">
                <a:effectLst/>
              </a:rPr>
              <a:t>Ум нуждается в обновлении (Рим.12:2).</a:t>
            </a:r>
          </a:p>
          <a:p>
            <a:pPr lvl="1"/>
            <a:r>
              <a:rPr lang="ru-RU" sz="2400" dirty="0">
                <a:effectLst/>
              </a:rPr>
              <a:t> Задача ума – познание (Еф.5:1), </a:t>
            </a:r>
          </a:p>
          <a:p>
            <a:pPr lvl="1"/>
            <a:r>
              <a:rPr lang="ru-RU" sz="2400" dirty="0">
                <a:effectLst/>
              </a:rPr>
              <a:t>Ум участвует в принятии решений (Рим.14:5). </a:t>
            </a: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385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616152"/>
          </a:xfrm>
        </p:spPr>
        <p:txBody>
          <a:bodyPr/>
          <a:lstStyle/>
          <a:p>
            <a:pPr marL="0" indent="0" algn="just"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Дух</a:t>
            </a:r>
            <a:r>
              <a:rPr lang="ru-RU" dirty="0">
                <a:effectLst/>
              </a:rPr>
              <a:t> </a:t>
            </a:r>
            <a:endParaRPr lang="ru-RU" dirty="0"/>
          </a:p>
          <a:p>
            <a:pPr algn="just"/>
            <a:r>
              <a:rPr lang="ru-RU" sz="2800" dirty="0">
                <a:effectLst/>
              </a:rPr>
              <a:t>Дух (евр. </a:t>
            </a:r>
            <a:r>
              <a:rPr lang="ru-RU" sz="2800" dirty="0" err="1">
                <a:effectLst/>
              </a:rPr>
              <a:t>руах</a:t>
            </a:r>
            <a:r>
              <a:rPr lang="ru-RU" sz="2800" dirty="0">
                <a:effectLst/>
              </a:rPr>
              <a:t>; греч. </a:t>
            </a:r>
            <a:r>
              <a:rPr lang="ru-RU" sz="2800" dirty="0" err="1">
                <a:effectLst/>
              </a:rPr>
              <a:t>пнеума</a:t>
            </a:r>
            <a:r>
              <a:rPr lang="ru-RU" sz="2800" dirty="0">
                <a:effectLst/>
              </a:rPr>
              <a:t>). Если в некоторых случая "душа" - это просто человек, то "дух" - это всегда именно нематериальная часть личности. Нельзя сказать, что человек есть дух, но можно сказать, что человек имеет дух. </a:t>
            </a:r>
          </a:p>
          <a:p>
            <a:pPr marL="0" indent="0" algn="just">
              <a:buNone/>
            </a:pPr>
            <a:endParaRPr lang="ru-RU" sz="2800" dirty="0">
              <a:effectLst/>
            </a:endParaRPr>
          </a:p>
          <a:p>
            <a:r>
              <a:rPr lang="ru-RU" sz="2800" dirty="0">
                <a:effectLst/>
              </a:rPr>
              <a:t>Дух осуществляет связь с Богом. </a:t>
            </a:r>
            <a:endParaRPr lang="ru-RU" sz="28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882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16152"/>
          </a:xfrm>
        </p:spPr>
        <p:txBody>
          <a:bodyPr/>
          <a:lstStyle/>
          <a:p>
            <a:pPr algn="just"/>
            <a:r>
              <a:rPr lang="ru-RU" sz="2800" dirty="0">
                <a:effectLst/>
              </a:rPr>
              <a:t>Дух - это центр, сердцевина личности;</a:t>
            </a:r>
          </a:p>
          <a:p>
            <a:pPr lvl="1" algn="just"/>
            <a:r>
              <a:rPr lang="ru-RU" sz="2400" dirty="0">
                <a:effectLst/>
              </a:rPr>
              <a:t>"духом познают мудрость" (</a:t>
            </a:r>
            <a:r>
              <a:rPr lang="ru-RU" sz="2400" dirty="0" err="1">
                <a:effectLst/>
              </a:rPr>
              <a:t>Ис</a:t>
            </a:r>
            <a:r>
              <a:rPr lang="ru-RU" sz="2400" dirty="0">
                <a:effectLst/>
              </a:rPr>
              <a:t> 29:24);</a:t>
            </a:r>
          </a:p>
          <a:p>
            <a:pPr lvl="1" algn="just"/>
            <a:r>
              <a:rPr lang="ru-RU" sz="2400" dirty="0">
                <a:effectLst/>
              </a:rPr>
              <a:t>"размышляют о днях древних" (</a:t>
            </a:r>
            <a:r>
              <a:rPr lang="ru-RU" sz="2400" dirty="0" err="1">
                <a:effectLst/>
              </a:rPr>
              <a:t>Пс</a:t>
            </a:r>
            <a:r>
              <a:rPr lang="ru-RU" sz="2400" dirty="0">
                <a:effectLst/>
              </a:rPr>
              <a:t> 76:6); </a:t>
            </a:r>
          </a:p>
          <a:p>
            <a:pPr lvl="1" algn="just"/>
            <a:r>
              <a:rPr lang="ru-RU" sz="2400" dirty="0">
                <a:effectLst/>
              </a:rPr>
              <a:t>духу может быть </a:t>
            </a:r>
            <a:r>
              <a:rPr lang="ru-RU" sz="2400" dirty="0" err="1">
                <a:effectLst/>
              </a:rPr>
              <a:t>свойственно</a:t>
            </a:r>
            <a:r>
              <a:rPr lang="ru-RU" sz="2400" dirty="0">
                <a:effectLst/>
              </a:rPr>
              <a:t> смирение (Мф 5:3), </a:t>
            </a:r>
          </a:p>
          <a:p>
            <a:pPr lvl="1" algn="just"/>
            <a:r>
              <a:rPr lang="ru-RU" sz="2400" dirty="0">
                <a:effectLst/>
              </a:rPr>
              <a:t>возмущение (Ин 13:21), </a:t>
            </a:r>
          </a:p>
          <a:p>
            <a:pPr lvl="1" algn="just"/>
            <a:r>
              <a:rPr lang="ru-RU" sz="2400" dirty="0">
                <a:effectLst/>
              </a:rPr>
              <a:t>ревность (</a:t>
            </a:r>
            <a:r>
              <a:rPr lang="ru-RU" sz="2400" dirty="0" err="1">
                <a:effectLst/>
              </a:rPr>
              <a:t>Числ</a:t>
            </a:r>
            <a:r>
              <a:rPr lang="ru-RU" sz="2400" dirty="0">
                <a:effectLst/>
              </a:rPr>
              <a:t> 5:14), </a:t>
            </a:r>
          </a:p>
          <a:p>
            <a:pPr lvl="1" algn="just"/>
            <a:r>
              <a:rPr lang="ru-RU" sz="2400" dirty="0">
                <a:effectLst/>
              </a:rPr>
              <a:t>восторг (</a:t>
            </a:r>
            <a:r>
              <a:rPr lang="ru-RU" sz="2400" dirty="0" err="1">
                <a:effectLst/>
              </a:rPr>
              <a:t>Пс</a:t>
            </a:r>
            <a:r>
              <a:rPr lang="ru-RU" sz="2400" dirty="0">
                <a:effectLst/>
              </a:rPr>
              <a:t> 34:18). </a:t>
            </a:r>
          </a:p>
          <a:p>
            <a:pPr lvl="1" algn="just"/>
            <a:r>
              <a:rPr lang="ru-RU" sz="2400" dirty="0">
                <a:effectLst/>
              </a:rPr>
              <a:t>Дух может проявлять нежелательные эмоции, поэтому необходимо быть внимательным в духовной жизни (</a:t>
            </a:r>
            <a:r>
              <a:rPr lang="ru-RU" sz="2400" dirty="0" err="1">
                <a:effectLst/>
              </a:rPr>
              <a:t>Пс</a:t>
            </a:r>
            <a:r>
              <a:rPr lang="ru-RU" sz="2400" dirty="0">
                <a:effectLst/>
              </a:rPr>
              <a:t> 50:10; 2Кор 7:1).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732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Состав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688160"/>
          </a:xfrm>
        </p:spPr>
        <p:txBody>
          <a:bodyPr/>
          <a:lstStyle/>
          <a:p>
            <a:pPr algn="just"/>
            <a:r>
              <a:rPr lang="ru-RU" dirty="0">
                <a:effectLst/>
              </a:rPr>
              <a:t>Обобщая свидетельства Слова Божьего, можно сделать вывод, что человеческий дух есть духовная (т.е. нематериальная) реальность, обладающая эмоциональными, интеллектуальными, нравственными и волевыми </a:t>
            </a:r>
            <a:r>
              <a:rPr lang="ru-RU" dirty="0" err="1">
                <a:effectLst/>
              </a:rPr>
              <a:t>свойствами</a:t>
            </a:r>
            <a:r>
              <a:rPr lang="ru-RU" dirty="0">
                <a:effectLst/>
              </a:rPr>
              <a:t>, и является сердцевиной личности человека.     </a:t>
            </a:r>
            <a:endParaRPr lang="ru-RU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281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Участь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marL="0" indent="0" algn="just"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Смерть</a:t>
            </a:r>
            <a:r>
              <a:rPr lang="ru-RU" dirty="0">
                <a:effectLst/>
              </a:rPr>
              <a:t> </a:t>
            </a:r>
          </a:p>
          <a:p>
            <a:pPr algn="just">
              <a:lnSpc>
                <a:spcPct val="110000"/>
              </a:lnSpc>
            </a:pPr>
            <a:r>
              <a:rPr lang="ru-RU" sz="2800" dirty="0">
                <a:effectLst/>
              </a:rPr>
              <a:t>Смерть – участь физического тела</a:t>
            </a:r>
          </a:p>
          <a:p>
            <a:pPr lvl="1" algn="just">
              <a:lnSpc>
                <a:spcPct val="110000"/>
              </a:lnSpc>
            </a:pPr>
            <a:r>
              <a:rPr lang="ru-RU" sz="2400" dirty="0">
                <a:effectLst/>
              </a:rPr>
              <a:t>Смерть – разделение материальной и нематериальной составляющих. Физическое тело с момента наступления смерти не имеет жизни и разрушается </a:t>
            </a:r>
          </a:p>
          <a:p>
            <a:pPr lvl="1" algn="just">
              <a:lnSpc>
                <a:spcPct val="110000"/>
              </a:lnSpc>
            </a:pPr>
            <a:r>
              <a:rPr lang="ru-RU" sz="2400" i="1" dirty="0">
                <a:effectLst/>
              </a:rPr>
              <a:t>«…Ибо прах ты и в прах возвратишься» (Быт.3:19 Еккл.12:7). </a:t>
            </a:r>
          </a:p>
          <a:p>
            <a:pPr lvl="1" algn="just">
              <a:lnSpc>
                <a:spcPct val="110000"/>
              </a:lnSpc>
            </a:pPr>
            <a:r>
              <a:rPr lang="ru-RU" sz="2400" dirty="0">
                <a:effectLst/>
              </a:rPr>
              <a:t>Такая участь ожидает тела всех грешников </a:t>
            </a:r>
          </a:p>
          <a:p>
            <a:pPr lvl="1" algn="just">
              <a:lnSpc>
                <a:spcPct val="110000"/>
              </a:lnSpc>
            </a:pPr>
            <a:r>
              <a:rPr lang="ru-RU" sz="2400" i="1" dirty="0">
                <a:effectLst/>
              </a:rPr>
              <a:t>«Всякая плоть – трава…» (Ис.40:6-8.)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182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Участь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44824"/>
            <a:ext cx="7897688" cy="4824536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Воскресение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800" dirty="0">
                <a:effectLst/>
              </a:rPr>
              <a:t>Слово Божье говорит о воскрешении тел, но подчеркивает, что это не такие тела, которые мы имеем при земной жизни (1 Кор.15:40-54). </a:t>
            </a:r>
            <a:endParaRPr lang="ru-RU" sz="2800" dirty="0"/>
          </a:p>
          <a:p>
            <a:pPr lvl="1" algn="just">
              <a:lnSpc>
                <a:spcPct val="110000"/>
              </a:lnSpc>
            </a:pPr>
            <a:r>
              <a:rPr lang="ru-RU" sz="2400" dirty="0">
                <a:effectLst/>
              </a:rPr>
              <a:t>Такие же тела станут у тех верующих, которые доживут до восхищения церкви (1 Кор.15:51-52). </a:t>
            </a:r>
            <a:endParaRPr lang="ru-RU" sz="2400" dirty="0"/>
          </a:p>
          <a:p>
            <a:pPr algn="just">
              <a:lnSpc>
                <a:spcPct val="110000"/>
              </a:lnSpc>
            </a:pPr>
            <a:r>
              <a:rPr lang="ru-RU" sz="2800" dirty="0">
                <a:effectLst/>
              </a:rPr>
              <a:t> Вечность души и нового тела </a:t>
            </a:r>
            <a:endParaRPr lang="ru-RU" sz="2800" dirty="0"/>
          </a:p>
          <a:p>
            <a:pPr lvl="1" algn="just">
              <a:lnSpc>
                <a:spcPct val="110000"/>
              </a:lnSpc>
            </a:pPr>
            <a:r>
              <a:rPr lang="ru-RU" sz="2400" dirty="0">
                <a:effectLst/>
              </a:rPr>
              <a:t>Дух (душа) возвращается к Богу после смерти человека (Еккл.12:7 Лук.12:19-20). </a:t>
            </a:r>
          </a:p>
        </p:txBody>
      </p:sp>
    </p:spTree>
    <p:extLst>
      <p:ext uri="{BB962C8B-B14F-4D97-AF65-F5344CB8AC3E}">
        <p14:creationId xmlns:p14="http://schemas.microsoft.com/office/powerpoint/2010/main" val="28504541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Участь Человека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688160"/>
          </a:xfrm>
        </p:spPr>
        <p:txBody>
          <a:bodyPr/>
          <a:lstStyle/>
          <a:p>
            <a:pPr marL="0" lvl="1" indent="0" algn="just">
              <a:buClr>
                <a:schemeClr val="hlink"/>
              </a:buClr>
              <a:buSzPct val="70000"/>
              <a:buNone/>
            </a:pPr>
            <a:r>
              <a:rPr lang="ru-RU" dirty="0">
                <a:effectLst/>
              </a:rPr>
              <a:t>В конечном итоге все люди будут воскрешены, то есть дух воссоединятся с телом. Верующие участвуют в воскресении первом и не будут подвержены второй смерти (Отк.20:6). Неверующие будут подвержены «второй смерти», которая имеет отличие от первой смерти – они будут обречены на вечную погибель в озере огненном. (Отк.20:14-15) </a:t>
            </a:r>
            <a:endParaRPr lang="ru-RU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36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Антропология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defRPr/>
            </a:pPr>
            <a:r>
              <a:rPr lang="ru-RU" b="1" dirty="0" err="1">
                <a:effectLst/>
              </a:rPr>
              <a:t>Библейская</a:t>
            </a:r>
            <a:r>
              <a:rPr lang="ru-RU" b="1" dirty="0">
                <a:effectLst/>
              </a:rPr>
              <a:t> антропология изучает строение и природу человека на основании Слова Божьего</a:t>
            </a:r>
            <a:r>
              <a:rPr lang="ru-RU" dirty="0">
                <a:effectLst/>
              </a:rPr>
              <a:t>, в противоположность антропологии светской которая изучает человека на основании археологических, социальных, психологических и других теорий или гипотез. </a:t>
            </a:r>
            <a:endParaRPr lang="ru-RU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9E2F1-FC93-B142-8B10-EE9C69E1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Вопросы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CDE09-FDCE-CE4C-8B61-4D15A2A3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В какие моменты вы особенно ясно чувствуете что ваш дух реально существует?</a:t>
            </a:r>
          </a:p>
          <a:p>
            <a:r>
              <a:rPr lang="ru-RU" sz="2400" dirty="0"/>
              <a:t>Что такое свидетельство Святого Духа духу нашему? (Рим. 8:16)</a:t>
            </a:r>
          </a:p>
          <a:p>
            <a:r>
              <a:rPr lang="ru-RU" sz="2400" dirty="0"/>
              <a:t>Что значит любить Бога всей душой? (Марк. 12:30)</a:t>
            </a:r>
          </a:p>
          <a:p>
            <a:r>
              <a:rPr lang="ru-RU" sz="2400" dirty="0"/>
              <a:t>Все ли христиане чувствительны к состоянию своей души?</a:t>
            </a:r>
          </a:p>
          <a:p>
            <a:r>
              <a:rPr lang="ru-RU" sz="2400" dirty="0"/>
              <a:t>Что такое скверны плоти и скверны духа? (2Кор. 7:1)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2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9933"/>
                </a:solidFill>
              </a:rPr>
              <a:t>Антропология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760913"/>
          </a:xfrm>
        </p:spPr>
        <p:txBody>
          <a:bodyPr/>
          <a:lstStyle/>
          <a:p>
            <a:pPr>
              <a:defRPr/>
            </a:pPr>
            <a:r>
              <a:rPr lang="ru-RU" dirty="0"/>
              <a:t>Кто же такой человек?</a:t>
            </a:r>
          </a:p>
          <a:p>
            <a:pPr>
              <a:lnSpc>
                <a:spcPct val="120000"/>
              </a:lnSpc>
              <a:defRPr/>
            </a:pPr>
            <a:r>
              <a:rPr lang="ru-RU" sz="2800" i="1" dirty="0">
                <a:effectLst/>
              </a:rPr>
              <a:t>Еще Давид когда-то вопрошал: «...Что есть человек, что Ты помнишь его, и сын человеческий, что Ты посещаешь его? Не много Ты умалил его пред ангелами; славою и </a:t>
            </a:r>
            <a:r>
              <a:rPr lang="ru-RU" sz="2800" i="1" dirty="0" err="1">
                <a:effectLst/>
              </a:rPr>
              <a:t>честию</a:t>
            </a:r>
            <a:r>
              <a:rPr lang="ru-RU" sz="2800" i="1" dirty="0">
                <a:effectLst/>
              </a:rPr>
              <a:t> увенчал его, Поставил его владыкою над делами рук Твоих; все положил под ноги его» (</a:t>
            </a:r>
            <a:r>
              <a:rPr lang="ru-RU" sz="2800" i="1" dirty="0" err="1">
                <a:effectLst/>
              </a:rPr>
              <a:t>Пс</a:t>
            </a:r>
            <a:r>
              <a:rPr lang="ru-RU" sz="2800" i="1" dirty="0">
                <a:effectLst/>
              </a:rPr>
              <a:t>. 8:5-7). </a:t>
            </a:r>
            <a:endParaRPr lang="ru-RU" sz="2800" i="1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FF9933"/>
                </a:solidFill>
              </a:rPr>
              <a:t>Происхождение человека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defRPr/>
            </a:pPr>
            <a:r>
              <a:rPr lang="ru-RU" dirty="0" err="1">
                <a:effectLst/>
              </a:rPr>
              <a:t>Библейскиий</a:t>
            </a:r>
            <a:r>
              <a:rPr lang="ru-RU" dirty="0">
                <a:effectLst/>
              </a:rPr>
              <a:t> взгляд на происхождение человека заключается в буквальном толковании первой и второй главы книги Бытие. Быт.1:26-27, 2:7, 2:18-22 </a:t>
            </a:r>
            <a:endParaRPr lang="ru-RU" dirty="0"/>
          </a:p>
          <a:p>
            <a:pPr>
              <a:defRPr/>
            </a:pPr>
            <a:r>
              <a:rPr lang="ru-RU" dirty="0">
                <a:effectLst/>
              </a:rPr>
              <a:t>Человек сотворен в шестой день творения (и мужчина, и женщина – 1:27) </a:t>
            </a:r>
            <a:endParaRPr lang="ru-RU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8291</TotalTime>
  <Words>4395</Words>
  <Application>Microsoft Macintosh PowerPoint</Application>
  <PresentationFormat>On-screen Show (4:3)</PresentationFormat>
  <Paragraphs>457</Paragraphs>
  <Slides>70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ＭＳ Ｐゴシック</vt:lpstr>
      <vt:lpstr>Arial</vt:lpstr>
      <vt:lpstr>Tahoma</vt:lpstr>
      <vt:lpstr>Times New Roman</vt:lpstr>
      <vt:lpstr>Wingdings</vt:lpstr>
      <vt:lpstr>Сумерки</vt:lpstr>
      <vt:lpstr> </vt:lpstr>
      <vt:lpstr>Богословие – 2</vt:lpstr>
      <vt:lpstr>Разделы Богословия</vt:lpstr>
      <vt:lpstr>Учение о спасении Взаимосвязь с Сотериологией</vt:lpstr>
      <vt:lpstr>АНТРОПОЛОГИЯ</vt:lpstr>
      <vt:lpstr>АНТРОПОЛОГИЯ</vt:lpstr>
      <vt:lpstr>Антропология</vt:lpstr>
      <vt:lpstr>Антропология</vt:lpstr>
      <vt:lpstr>Происхождение человека</vt:lpstr>
      <vt:lpstr>Происхождение человека</vt:lpstr>
      <vt:lpstr>Происхождение человека</vt:lpstr>
      <vt:lpstr>Альтернативные взгляды на происхождение человека</vt:lpstr>
      <vt:lpstr>Альтернативные взгляды на происхождение человека</vt:lpstr>
      <vt:lpstr>Альтернативные взгляды на происхождение человека</vt:lpstr>
      <vt:lpstr>Цель сотворения человека</vt:lpstr>
      <vt:lpstr>Цель сотворения человека</vt:lpstr>
      <vt:lpstr>Цель сотворения человека</vt:lpstr>
      <vt:lpstr>Цель сотворения человека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Человек – образ и подобие Бога</vt:lpstr>
      <vt:lpstr>Восстановление образа Божьего в искупленном человеке</vt:lpstr>
      <vt:lpstr>Восстановление образа Божьего в искупленном человеке</vt:lpstr>
      <vt:lpstr>Восстановление образа Божьего в искупленном человеке</vt:lpstr>
      <vt:lpstr>Восстановление образа Божьего в искупленном человеке</vt:lpstr>
      <vt:lpstr>Восстановление образа Божьего в искупленном человеке</vt:lpstr>
      <vt:lpstr>Значимость образа Божьего в человеке</vt:lpstr>
      <vt:lpstr>Значимость образа Божьего в человеке</vt:lpstr>
      <vt:lpstr>Значимость образа Божьего в человеке</vt:lpstr>
      <vt:lpstr>Человек: Мужчина и женщина</vt:lpstr>
      <vt:lpstr>Человек: Мужчина и женщина</vt:lpstr>
      <vt:lpstr>Человек: Мужчина и женщина</vt:lpstr>
      <vt:lpstr>Человек: Мужчина и женщина</vt:lpstr>
      <vt:lpstr>Брак</vt:lpstr>
      <vt:lpstr>Брак</vt:lpstr>
      <vt:lpstr>Брак</vt:lpstr>
      <vt:lpstr>Брак</vt:lpstr>
      <vt:lpstr>Аспекты природы человека</vt:lpstr>
      <vt:lpstr>Аспекты природы человека</vt:lpstr>
      <vt:lpstr>Аспекты природы человека</vt:lpstr>
      <vt:lpstr> Аспекты природы человека</vt:lpstr>
      <vt:lpstr>Аспекты природы человека</vt:lpstr>
      <vt:lpstr>Аспекты природы человека</vt:lpstr>
      <vt:lpstr>Аспекты природы человека</vt:lpstr>
      <vt:lpstr>Аспекты природы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Состав Человека</vt:lpstr>
      <vt:lpstr>Участь Человека</vt:lpstr>
      <vt:lpstr>Участь Человека</vt:lpstr>
      <vt:lpstr>Участь Человека</vt:lpstr>
      <vt:lpstr>Вопросы</vt:lpstr>
    </vt:vector>
  </TitlesOfParts>
  <Company>PaceVoue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Богословие – 2 Сотериология   учение о спасении</dc:title>
  <dc:creator>Cij</dc:creator>
  <cp:lastModifiedBy>ROMAN TURLAK</cp:lastModifiedBy>
  <cp:revision>159</cp:revision>
  <dcterms:created xsi:type="dcterms:W3CDTF">2007-04-05T09:53:40Z</dcterms:created>
  <dcterms:modified xsi:type="dcterms:W3CDTF">2021-01-16T04:09:48Z</dcterms:modified>
</cp:coreProperties>
</file>