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9" r:id="rId3"/>
    <p:sldId id="284" r:id="rId4"/>
    <p:sldId id="299" r:id="rId5"/>
    <p:sldId id="298" r:id="rId6"/>
    <p:sldId id="300" r:id="rId7"/>
    <p:sldId id="285" r:id="rId8"/>
    <p:sldId id="314" r:id="rId9"/>
    <p:sldId id="287" r:id="rId10"/>
    <p:sldId id="315" r:id="rId11"/>
    <p:sldId id="317" r:id="rId12"/>
    <p:sldId id="316" r:id="rId13"/>
    <p:sldId id="277" r:id="rId14"/>
    <p:sldId id="280" r:id="rId15"/>
    <p:sldId id="290" r:id="rId16"/>
    <p:sldId id="279" r:id="rId17"/>
    <p:sldId id="296" r:id="rId18"/>
    <p:sldId id="311" r:id="rId19"/>
    <p:sldId id="337" r:id="rId20"/>
    <p:sldId id="323" r:id="rId21"/>
    <p:sldId id="258" r:id="rId22"/>
    <p:sldId id="321" r:id="rId23"/>
    <p:sldId id="257" r:id="rId24"/>
    <p:sldId id="336" r:id="rId25"/>
    <p:sldId id="340" r:id="rId26"/>
    <p:sldId id="270" r:id="rId27"/>
    <p:sldId id="271" r:id="rId28"/>
    <p:sldId id="276" r:id="rId29"/>
    <p:sldId id="334" r:id="rId30"/>
    <p:sldId id="327" r:id="rId31"/>
    <p:sldId id="272" r:id="rId32"/>
    <p:sldId id="273" r:id="rId33"/>
    <p:sldId id="313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86207" autoAdjust="0"/>
  </p:normalViewPr>
  <p:slideViewPr>
    <p:cSldViewPr>
      <p:cViewPr>
        <p:scale>
          <a:sx n="94" d="100"/>
          <a:sy n="94" d="100"/>
        </p:scale>
        <p:origin x="-2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274C0-F738-453B-A707-5AB37F0026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229F193-4A60-475A-A446-685EDEC17D5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 smtClean="0"/>
            <a:t> </a:t>
          </a:r>
          <a:endParaRPr lang="de-DE"/>
        </a:p>
      </dgm:t>
    </dgm:pt>
    <dgm:pt modelId="{A4587671-1510-48EA-B938-A47C365C31D0}" type="parTrans" cxnId="{E76DC66F-0D56-4955-98F7-AC1E6F7C2657}">
      <dgm:prSet/>
      <dgm:spPr/>
      <dgm:t>
        <a:bodyPr/>
        <a:lstStyle/>
        <a:p>
          <a:endParaRPr lang="de-DE"/>
        </a:p>
      </dgm:t>
    </dgm:pt>
    <dgm:pt modelId="{8EE1E396-2C4A-4FD1-87E3-80A0FB89DD5F}" type="sibTrans" cxnId="{E76DC66F-0D56-4955-98F7-AC1E6F7C2657}">
      <dgm:prSet/>
      <dgm:spPr/>
      <dgm:t>
        <a:bodyPr/>
        <a:lstStyle/>
        <a:p>
          <a:endParaRPr lang="de-DE"/>
        </a:p>
      </dgm:t>
    </dgm:pt>
    <dgm:pt modelId="{5A9D376F-76AB-4B9C-BE5E-D8FEC9DFB68F}">
      <dgm:prSet phldrT="[Text]" custT="1"/>
      <dgm:spPr/>
      <dgm:t>
        <a:bodyPr/>
        <a:lstStyle/>
        <a:p>
          <a:r>
            <a:rPr lang="ru-RU" sz="2400" smtClean="0"/>
            <a:t>Воплощенное Слово жизни</a:t>
          </a:r>
          <a:endParaRPr lang="de-DE" sz="2400"/>
        </a:p>
      </dgm:t>
    </dgm:pt>
    <dgm:pt modelId="{81D56A0C-93B9-4773-A59E-58A3DF37DE87}" type="parTrans" cxnId="{C8EF1337-D6E0-4220-8E7D-C9B7DDCC5950}">
      <dgm:prSet/>
      <dgm:spPr/>
      <dgm:t>
        <a:bodyPr/>
        <a:lstStyle/>
        <a:p>
          <a:endParaRPr lang="de-DE"/>
        </a:p>
      </dgm:t>
    </dgm:pt>
    <dgm:pt modelId="{397C343A-9F19-44E5-A728-C63882323679}" type="sibTrans" cxnId="{C8EF1337-D6E0-4220-8E7D-C9B7DDCC5950}">
      <dgm:prSet/>
      <dgm:spPr/>
      <dgm:t>
        <a:bodyPr/>
        <a:lstStyle/>
        <a:p>
          <a:endParaRPr lang="de-DE"/>
        </a:p>
      </dgm:t>
    </dgm:pt>
    <dgm:pt modelId="{9C6EB202-8537-490C-A5A4-450AC7A60506}">
      <dgm:prSet phldrT="[Text]"/>
      <dgm:spPr/>
      <dgm:t>
        <a:bodyPr/>
        <a:lstStyle/>
        <a:p>
          <a:r>
            <a:rPr lang="ru-RU" smtClean="0"/>
            <a:t>Освящение Святым Духом</a:t>
          </a:r>
          <a:endParaRPr lang="de-DE"/>
        </a:p>
      </dgm:t>
    </dgm:pt>
    <dgm:pt modelId="{E7890D7D-F30E-48BC-936C-84641B7FFA75}" type="parTrans" cxnId="{A99B42F6-C070-4E24-91D7-7449860D9EB6}">
      <dgm:prSet/>
      <dgm:spPr/>
      <dgm:t>
        <a:bodyPr/>
        <a:lstStyle/>
        <a:p>
          <a:endParaRPr lang="de-DE"/>
        </a:p>
      </dgm:t>
    </dgm:pt>
    <dgm:pt modelId="{5DF43AC0-FF40-402B-9A8B-9954B761C591}" type="sibTrans" cxnId="{A99B42F6-C070-4E24-91D7-7449860D9EB6}">
      <dgm:prSet/>
      <dgm:spPr/>
      <dgm:t>
        <a:bodyPr/>
        <a:lstStyle/>
        <a:p>
          <a:endParaRPr lang="de-DE"/>
        </a:p>
      </dgm:t>
    </dgm:pt>
    <dgm:pt modelId="{69FD4016-C28E-4E20-AB3A-2CC339075A37}">
      <dgm:prSet phldrT="[Text]" custT="1"/>
      <dgm:spPr/>
      <dgm:t>
        <a:bodyPr/>
        <a:lstStyle/>
        <a:p>
          <a:r>
            <a:rPr lang="ru-RU" sz="3200" smtClean="0"/>
            <a:t>Без греха</a:t>
          </a:r>
          <a:endParaRPr lang="de-DE" sz="3200"/>
        </a:p>
      </dgm:t>
    </dgm:pt>
    <dgm:pt modelId="{19993221-E06E-4C06-A458-12E25EA875EB}" type="parTrans" cxnId="{11FB9B55-83E0-4749-BBCD-FE2CFAA2C65E}">
      <dgm:prSet/>
      <dgm:spPr/>
      <dgm:t>
        <a:bodyPr/>
        <a:lstStyle/>
        <a:p>
          <a:endParaRPr lang="de-DE"/>
        </a:p>
      </dgm:t>
    </dgm:pt>
    <dgm:pt modelId="{466D4C04-6770-4E6B-BA95-26451AB1CD78}" type="sibTrans" cxnId="{11FB9B55-83E0-4749-BBCD-FE2CFAA2C65E}">
      <dgm:prSet/>
      <dgm:spPr/>
      <dgm:t>
        <a:bodyPr/>
        <a:lstStyle/>
        <a:p>
          <a:endParaRPr lang="de-DE"/>
        </a:p>
      </dgm:t>
    </dgm:pt>
    <dgm:pt modelId="{11409CCE-65E1-4F9A-94A0-9B94085A6D85}">
      <dgm:prSet phldrT="[Text]"/>
      <dgm:spPr/>
      <dgm:t>
        <a:bodyPr/>
        <a:lstStyle/>
        <a:p>
          <a:r>
            <a:rPr lang="ru-RU" smtClean="0"/>
            <a:t>человеческие родители</a:t>
          </a:r>
          <a:endParaRPr lang="de-DE"/>
        </a:p>
      </dgm:t>
    </dgm:pt>
    <dgm:pt modelId="{49252641-6E83-41AD-AF33-9D1E9B0D5610}" type="parTrans" cxnId="{4979C09D-43F1-4E10-A156-1A159C2115A8}">
      <dgm:prSet/>
      <dgm:spPr/>
      <dgm:t>
        <a:bodyPr/>
        <a:lstStyle/>
        <a:p>
          <a:endParaRPr lang="de-DE"/>
        </a:p>
      </dgm:t>
    </dgm:pt>
    <dgm:pt modelId="{516AD44F-6C2A-42E3-A6D4-D53084DFEB52}" type="sibTrans" cxnId="{4979C09D-43F1-4E10-A156-1A159C2115A8}">
      <dgm:prSet/>
      <dgm:spPr/>
      <dgm:t>
        <a:bodyPr/>
        <a:lstStyle/>
        <a:p>
          <a:endParaRPr lang="de-DE"/>
        </a:p>
      </dgm:t>
    </dgm:pt>
    <dgm:pt modelId="{5B0E0E7F-5892-446B-AFA8-141ECD69D337}" type="pres">
      <dgm:prSet presAssocID="{6B9274C0-F738-453B-A707-5AB37F0026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8253BCF-C659-4EBD-82D7-2CE470A67A01}" type="pres">
      <dgm:prSet presAssocID="{1229F193-4A60-475A-A446-685EDEC17D58}" presName="centerShape" presStyleLbl="node0" presStyleIdx="0" presStyleCnt="1" custScaleY="112300"/>
      <dgm:spPr>
        <a:prstGeom prst="flowChartProcess">
          <a:avLst/>
        </a:prstGeom>
      </dgm:spPr>
      <dgm:t>
        <a:bodyPr/>
        <a:lstStyle/>
        <a:p>
          <a:endParaRPr lang="de-DE"/>
        </a:p>
      </dgm:t>
    </dgm:pt>
    <dgm:pt modelId="{6469DCCE-415F-490C-A7FD-B39A16A686DD}" type="pres">
      <dgm:prSet presAssocID="{5A9D376F-76AB-4B9C-BE5E-D8FEC9DFB68F}" presName="node" presStyleLbl="node1" presStyleIdx="0" presStyleCnt="4" custScaleX="1985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FE278058-3D30-4E6C-BD62-1DAD6148680A}" type="pres">
      <dgm:prSet presAssocID="{5A9D376F-76AB-4B9C-BE5E-D8FEC9DFB68F}" presName="dummy" presStyleCnt="0"/>
      <dgm:spPr/>
    </dgm:pt>
    <dgm:pt modelId="{9A6BD6AB-1D26-4DC4-97F4-B0B0098F7FB5}" type="pres">
      <dgm:prSet presAssocID="{397C343A-9F19-44E5-A728-C63882323679}" presName="sibTrans" presStyleLbl="sibTrans2D1" presStyleIdx="0" presStyleCnt="4"/>
      <dgm:spPr/>
      <dgm:t>
        <a:bodyPr/>
        <a:lstStyle/>
        <a:p>
          <a:endParaRPr lang="de-DE"/>
        </a:p>
      </dgm:t>
    </dgm:pt>
    <dgm:pt modelId="{D9CAD7B0-4E82-4301-B706-99F9BA8B7A71}" type="pres">
      <dgm:prSet presAssocID="{9C6EB202-8537-490C-A5A4-450AC7A60506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F4205EF4-99BE-4DF4-933C-954EC573F264}" type="pres">
      <dgm:prSet presAssocID="{9C6EB202-8537-490C-A5A4-450AC7A60506}" presName="dummy" presStyleCnt="0"/>
      <dgm:spPr/>
    </dgm:pt>
    <dgm:pt modelId="{13C4722B-B29B-4FFB-A5C0-A923F81944EE}" type="pres">
      <dgm:prSet presAssocID="{5DF43AC0-FF40-402B-9A8B-9954B761C591}" presName="sibTrans" presStyleLbl="sibTrans2D1" presStyleIdx="1" presStyleCnt="4"/>
      <dgm:spPr/>
      <dgm:t>
        <a:bodyPr/>
        <a:lstStyle/>
        <a:p>
          <a:endParaRPr lang="de-DE"/>
        </a:p>
      </dgm:t>
    </dgm:pt>
    <dgm:pt modelId="{55071DB4-1412-45D0-B447-4DEF0D1EB3F5}" type="pres">
      <dgm:prSet presAssocID="{69FD4016-C28E-4E20-AB3A-2CC339075A37}" presName="node" presStyleLbl="node1" presStyleIdx="2" presStyleCnt="4" custScaleX="1951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71BEB9C-CB24-4A90-BEE6-02C4D261CC90}" type="pres">
      <dgm:prSet presAssocID="{69FD4016-C28E-4E20-AB3A-2CC339075A37}" presName="dummy" presStyleCnt="0"/>
      <dgm:spPr/>
    </dgm:pt>
    <dgm:pt modelId="{D71992E6-1DF4-4DA6-A69B-4BAEB60AD4BD}" type="pres">
      <dgm:prSet presAssocID="{466D4C04-6770-4E6B-BA95-26451AB1CD78}" presName="sibTrans" presStyleLbl="sibTrans2D1" presStyleIdx="2" presStyleCnt="4"/>
      <dgm:spPr/>
      <dgm:t>
        <a:bodyPr/>
        <a:lstStyle/>
        <a:p>
          <a:endParaRPr lang="de-DE"/>
        </a:p>
      </dgm:t>
    </dgm:pt>
    <dgm:pt modelId="{6E623207-B2E8-49C3-AA27-428FF4C26D18}" type="pres">
      <dgm:prSet presAssocID="{11409CCE-65E1-4F9A-94A0-9B94085A6D85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2042674-0A4F-451F-94C7-4BA0F16D6673}" type="pres">
      <dgm:prSet presAssocID="{11409CCE-65E1-4F9A-94A0-9B94085A6D85}" presName="dummy" presStyleCnt="0"/>
      <dgm:spPr/>
    </dgm:pt>
    <dgm:pt modelId="{0A073A59-84D1-4150-BED6-94F4C2620DFC}" type="pres">
      <dgm:prSet presAssocID="{516AD44F-6C2A-42E3-A6D4-D53084DFEB52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1EC5EED4-5C2F-467E-AE7A-755E07B4FEB2}" type="presOf" srcId="{466D4C04-6770-4E6B-BA95-26451AB1CD78}" destId="{D71992E6-1DF4-4DA6-A69B-4BAEB60AD4BD}" srcOrd="0" destOrd="0" presId="urn:microsoft.com/office/officeart/2005/8/layout/radial6"/>
    <dgm:cxn modelId="{11FB9B55-83E0-4749-BBCD-FE2CFAA2C65E}" srcId="{1229F193-4A60-475A-A446-685EDEC17D58}" destId="{69FD4016-C28E-4E20-AB3A-2CC339075A37}" srcOrd="2" destOrd="0" parTransId="{19993221-E06E-4C06-A458-12E25EA875EB}" sibTransId="{466D4C04-6770-4E6B-BA95-26451AB1CD78}"/>
    <dgm:cxn modelId="{E988CE6F-163D-4CF4-B8E1-4F48485C4EE3}" type="presOf" srcId="{397C343A-9F19-44E5-A728-C63882323679}" destId="{9A6BD6AB-1D26-4DC4-97F4-B0B0098F7FB5}" srcOrd="0" destOrd="0" presId="urn:microsoft.com/office/officeart/2005/8/layout/radial6"/>
    <dgm:cxn modelId="{C8EF1337-D6E0-4220-8E7D-C9B7DDCC5950}" srcId="{1229F193-4A60-475A-A446-685EDEC17D58}" destId="{5A9D376F-76AB-4B9C-BE5E-D8FEC9DFB68F}" srcOrd="0" destOrd="0" parTransId="{81D56A0C-93B9-4773-A59E-58A3DF37DE87}" sibTransId="{397C343A-9F19-44E5-A728-C63882323679}"/>
    <dgm:cxn modelId="{4979C09D-43F1-4E10-A156-1A159C2115A8}" srcId="{1229F193-4A60-475A-A446-685EDEC17D58}" destId="{11409CCE-65E1-4F9A-94A0-9B94085A6D85}" srcOrd="3" destOrd="0" parTransId="{49252641-6E83-41AD-AF33-9D1E9B0D5610}" sibTransId="{516AD44F-6C2A-42E3-A6D4-D53084DFEB52}"/>
    <dgm:cxn modelId="{9BB996D6-F28C-45D0-88F8-11093904A50C}" type="presOf" srcId="{9C6EB202-8537-490C-A5A4-450AC7A60506}" destId="{D9CAD7B0-4E82-4301-B706-99F9BA8B7A71}" srcOrd="0" destOrd="0" presId="urn:microsoft.com/office/officeart/2005/8/layout/radial6"/>
    <dgm:cxn modelId="{E5B5A692-A2E9-44DF-B9CE-6111D4E83DE4}" type="presOf" srcId="{1229F193-4A60-475A-A446-685EDEC17D58}" destId="{18253BCF-C659-4EBD-82D7-2CE470A67A01}" srcOrd="0" destOrd="0" presId="urn:microsoft.com/office/officeart/2005/8/layout/radial6"/>
    <dgm:cxn modelId="{6A7BD02A-3FAE-4520-96CA-1288E753D5A7}" type="presOf" srcId="{69FD4016-C28E-4E20-AB3A-2CC339075A37}" destId="{55071DB4-1412-45D0-B447-4DEF0D1EB3F5}" srcOrd="0" destOrd="0" presId="urn:microsoft.com/office/officeart/2005/8/layout/radial6"/>
    <dgm:cxn modelId="{50271171-606F-4EFA-94F0-8062783966E0}" type="presOf" srcId="{6B9274C0-F738-453B-A707-5AB37F00264E}" destId="{5B0E0E7F-5892-446B-AFA8-141ECD69D337}" srcOrd="0" destOrd="0" presId="urn:microsoft.com/office/officeart/2005/8/layout/radial6"/>
    <dgm:cxn modelId="{E76DC66F-0D56-4955-98F7-AC1E6F7C2657}" srcId="{6B9274C0-F738-453B-A707-5AB37F00264E}" destId="{1229F193-4A60-475A-A446-685EDEC17D58}" srcOrd="0" destOrd="0" parTransId="{A4587671-1510-48EA-B938-A47C365C31D0}" sibTransId="{8EE1E396-2C4A-4FD1-87E3-80A0FB89DD5F}"/>
    <dgm:cxn modelId="{BD1C1C7D-3AD9-4B2D-8A59-AAA6D640C877}" type="presOf" srcId="{5DF43AC0-FF40-402B-9A8B-9954B761C591}" destId="{13C4722B-B29B-4FFB-A5C0-A923F81944EE}" srcOrd="0" destOrd="0" presId="urn:microsoft.com/office/officeart/2005/8/layout/radial6"/>
    <dgm:cxn modelId="{A99B42F6-C070-4E24-91D7-7449860D9EB6}" srcId="{1229F193-4A60-475A-A446-685EDEC17D58}" destId="{9C6EB202-8537-490C-A5A4-450AC7A60506}" srcOrd="1" destOrd="0" parTransId="{E7890D7D-F30E-48BC-936C-84641B7FFA75}" sibTransId="{5DF43AC0-FF40-402B-9A8B-9954B761C591}"/>
    <dgm:cxn modelId="{271384BF-2E3E-4EDC-A66E-B25A181DC5D8}" type="presOf" srcId="{11409CCE-65E1-4F9A-94A0-9B94085A6D85}" destId="{6E623207-B2E8-49C3-AA27-428FF4C26D18}" srcOrd="0" destOrd="0" presId="urn:microsoft.com/office/officeart/2005/8/layout/radial6"/>
    <dgm:cxn modelId="{78614CD8-B78B-4F98-BB26-26A141A4B009}" type="presOf" srcId="{5A9D376F-76AB-4B9C-BE5E-D8FEC9DFB68F}" destId="{6469DCCE-415F-490C-A7FD-B39A16A686DD}" srcOrd="0" destOrd="0" presId="urn:microsoft.com/office/officeart/2005/8/layout/radial6"/>
    <dgm:cxn modelId="{735EFAEF-77FC-4C2A-B04B-1659D64FE37C}" type="presOf" srcId="{516AD44F-6C2A-42E3-A6D4-D53084DFEB52}" destId="{0A073A59-84D1-4150-BED6-94F4C2620DFC}" srcOrd="0" destOrd="0" presId="urn:microsoft.com/office/officeart/2005/8/layout/radial6"/>
    <dgm:cxn modelId="{781F18B6-EB2B-4D0E-830B-B510C81E2763}" type="presParOf" srcId="{5B0E0E7F-5892-446B-AFA8-141ECD69D337}" destId="{18253BCF-C659-4EBD-82D7-2CE470A67A01}" srcOrd="0" destOrd="0" presId="urn:microsoft.com/office/officeart/2005/8/layout/radial6"/>
    <dgm:cxn modelId="{BA8D3BCE-5E0C-4641-8E42-89B42FF49F5A}" type="presParOf" srcId="{5B0E0E7F-5892-446B-AFA8-141ECD69D337}" destId="{6469DCCE-415F-490C-A7FD-B39A16A686DD}" srcOrd="1" destOrd="0" presId="urn:microsoft.com/office/officeart/2005/8/layout/radial6"/>
    <dgm:cxn modelId="{4D0B172A-948B-4A3F-B688-3BAEAB6748EA}" type="presParOf" srcId="{5B0E0E7F-5892-446B-AFA8-141ECD69D337}" destId="{FE278058-3D30-4E6C-BD62-1DAD6148680A}" srcOrd="2" destOrd="0" presId="urn:microsoft.com/office/officeart/2005/8/layout/radial6"/>
    <dgm:cxn modelId="{0792E06B-C033-41AA-998F-7034630C5D12}" type="presParOf" srcId="{5B0E0E7F-5892-446B-AFA8-141ECD69D337}" destId="{9A6BD6AB-1D26-4DC4-97F4-B0B0098F7FB5}" srcOrd="3" destOrd="0" presId="urn:microsoft.com/office/officeart/2005/8/layout/radial6"/>
    <dgm:cxn modelId="{4549C31A-F066-4A97-9129-F7E5F3DCCE08}" type="presParOf" srcId="{5B0E0E7F-5892-446B-AFA8-141ECD69D337}" destId="{D9CAD7B0-4E82-4301-B706-99F9BA8B7A71}" srcOrd="4" destOrd="0" presId="urn:microsoft.com/office/officeart/2005/8/layout/radial6"/>
    <dgm:cxn modelId="{B012C744-B372-4189-B5C2-FBDC724B2C91}" type="presParOf" srcId="{5B0E0E7F-5892-446B-AFA8-141ECD69D337}" destId="{F4205EF4-99BE-4DF4-933C-954EC573F264}" srcOrd="5" destOrd="0" presId="urn:microsoft.com/office/officeart/2005/8/layout/radial6"/>
    <dgm:cxn modelId="{974121D3-3A70-4439-A527-F6645E4F95DE}" type="presParOf" srcId="{5B0E0E7F-5892-446B-AFA8-141ECD69D337}" destId="{13C4722B-B29B-4FFB-A5C0-A923F81944EE}" srcOrd="6" destOrd="0" presId="urn:microsoft.com/office/officeart/2005/8/layout/radial6"/>
    <dgm:cxn modelId="{1B2DD465-4FB1-4D59-A11B-B06CCA5B42B1}" type="presParOf" srcId="{5B0E0E7F-5892-446B-AFA8-141ECD69D337}" destId="{55071DB4-1412-45D0-B447-4DEF0D1EB3F5}" srcOrd="7" destOrd="0" presId="urn:microsoft.com/office/officeart/2005/8/layout/radial6"/>
    <dgm:cxn modelId="{7D813410-7206-4954-BFEA-2189FE0535F5}" type="presParOf" srcId="{5B0E0E7F-5892-446B-AFA8-141ECD69D337}" destId="{971BEB9C-CB24-4A90-BEE6-02C4D261CC90}" srcOrd="8" destOrd="0" presId="urn:microsoft.com/office/officeart/2005/8/layout/radial6"/>
    <dgm:cxn modelId="{70D6F701-9966-4FE2-BC47-EDDC4E17A29B}" type="presParOf" srcId="{5B0E0E7F-5892-446B-AFA8-141ECD69D337}" destId="{D71992E6-1DF4-4DA6-A69B-4BAEB60AD4BD}" srcOrd="9" destOrd="0" presId="urn:microsoft.com/office/officeart/2005/8/layout/radial6"/>
    <dgm:cxn modelId="{3B037133-6C63-41D4-919F-19024F334ACA}" type="presParOf" srcId="{5B0E0E7F-5892-446B-AFA8-141ECD69D337}" destId="{6E623207-B2E8-49C3-AA27-428FF4C26D18}" srcOrd="10" destOrd="0" presId="urn:microsoft.com/office/officeart/2005/8/layout/radial6"/>
    <dgm:cxn modelId="{CDEF1263-359F-4614-9D69-A1BA6762790E}" type="presParOf" srcId="{5B0E0E7F-5892-446B-AFA8-141ECD69D337}" destId="{C2042674-0A4F-451F-94C7-4BA0F16D6673}" srcOrd="11" destOrd="0" presId="urn:microsoft.com/office/officeart/2005/8/layout/radial6"/>
    <dgm:cxn modelId="{FA5827CC-5870-4AE1-9C12-2ACE97678859}" type="presParOf" srcId="{5B0E0E7F-5892-446B-AFA8-141ECD69D337}" destId="{0A073A59-84D1-4150-BED6-94F4C2620DFC}" srcOrd="12" destOrd="0" presId="urn:microsoft.com/office/officeart/2005/8/layout/radial6"/>
  </dgm:cxnLst>
  <dgm:bg/>
  <dgm:whole>
    <a:ln w="254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274C0-F738-453B-A707-5AB37F0026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229F193-4A60-475A-A446-685EDEC17D5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 smtClean="0"/>
            <a:t> </a:t>
          </a:r>
          <a:endParaRPr lang="de-DE"/>
        </a:p>
      </dgm:t>
    </dgm:pt>
    <dgm:pt modelId="{A4587671-1510-48EA-B938-A47C365C31D0}" type="parTrans" cxnId="{E76DC66F-0D56-4955-98F7-AC1E6F7C2657}">
      <dgm:prSet/>
      <dgm:spPr/>
      <dgm:t>
        <a:bodyPr/>
        <a:lstStyle/>
        <a:p>
          <a:endParaRPr lang="de-DE"/>
        </a:p>
      </dgm:t>
    </dgm:pt>
    <dgm:pt modelId="{8EE1E396-2C4A-4FD1-87E3-80A0FB89DD5F}" type="sibTrans" cxnId="{E76DC66F-0D56-4955-98F7-AC1E6F7C2657}">
      <dgm:prSet/>
      <dgm:spPr/>
      <dgm:t>
        <a:bodyPr/>
        <a:lstStyle/>
        <a:p>
          <a:endParaRPr lang="de-DE"/>
        </a:p>
      </dgm:t>
    </dgm:pt>
    <dgm:pt modelId="{5A9D376F-76AB-4B9C-BE5E-D8FEC9DFB68F}">
      <dgm:prSet phldrT="[Text]" custT="1"/>
      <dgm:spPr/>
      <dgm:t>
        <a:bodyPr/>
        <a:lstStyle/>
        <a:p>
          <a:r>
            <a:rPr lang="ru-RU" sz="2400" smtClean="0"/>
            <a:t>Живое написанное слово </a:t>
          </a:r>
          <a:endParaRPr lang="de-DE" sz="2400"/>
        </a:p>
      </dgm:t>
    </dgm:pt>
    <dgm:pt modelId="{81D56A0C-93B9-4773-A59E-58A3DF37DE87}" type="parTrans" cxnId="{C8EF1337-D6E0-4220-8E7D-C9B7DDCC5950}">
      <dgm:prSet/>
      <dgm:spPr/>
      <dgm:t>
        <a:bodyPr/>
        <a:lstStyle/>
        <a:p>
          <a:endParaRPr lang="de-DE"/>
        </a:p>
      </dgm:t>
    </dgm:pt>
    <dgm:pt modelId="{397C343A-9F19-44E5-A728-C63882323679}" type="sibTrans" cxnId="{C8EF1337-D6E0-4220-8E7D-C9B7DDCC5950}">
      <dgm:prSet/>
      <dgm:spPr/>
      <dgm:t>
        <a:bodyPr/>
        <a:lstStyle/>
        <a:p>
          <a:endParaRPr lang="de-DE"/>
        </a:p>
      </dgm:t>
    </dgm:pt>
    <dgm:pt modelId="{9C6EB202-8537-490C-A5A4-450AC7A60506}">
      <dgm:prSet phldrT="[Text]"/>
      <dgm:spPr/>
      <dgm:t>
        <a:bodyPr/>
        <a:lstStyle/>
        <a:p>
          <a:r>
            <a:rPr lang="ru-RU" smtClean="0"/>
            <a:t>Под контролем Святого Духа</a:t>
          </a:r>
          <a:endParaRPr lang="de-DE"/>
        </a:p>
      </dgm:t>
    </dgm:pt>
    <dgm:pt modelId="{E7890D7D-F30E-48BC-936C-84641B7FFA75}" type="parTrans" cxnId="{A99B42F6-C070-4E24-91D7-7449860D9EB6}">
      <dgm:prSet/>
      <dgm:spPr/>
      <dgm:t>
        <a:bodyPr/>
        <a:lstStyle/>
        <a:p>
          <a:endParaRPr lang="de-DE"/>
        </a:p>
      </dgm:t>
    </dgm:pt>
    <dgm:pt modelId="{5DF43AC0-FF40-402B-9A8B-9954B761C591}" type="sibTrans" cxnId="{A99B42F6-C070-4E24-91D7-7449860D9EB6}">
      <dgm:prSet/>
      <dgm:spPr/>
      <dgm:t>
        <a:bodyPr/>
        <a:lstStyle/>
        <a:p>
          <a:endParaRPr lang="de-DE"/>
        </a:p>
      </dgm:t>
    </dgm:pt>
    <dgm:pt modelId="{69FD4016-C28E-4E20-AB3A-2CC339075A37}">
      <dgm:prSet phldrT="[Text]" custT="1"/>
      <dgm:spPr/>
      <dgm:t>
        <a:bodyPr/>
        <a:lstStyle/>
        <a:p>
          <a:r>
            <a:rPr lang="ru-RU" sz="3200" smtClean="0"/>
            <a:t>Без ошибок</a:t>
          </a:r>
          <a:endParaRPr lang="de-DE" sz="3200"/>
        </a:p>
      </dgm:t>
    </dgm:pt>
    <dgm:pt modelId="{19993221-E06E-4C06-A458-12E25EA875EB}" type="parTrans" cxnId="{11FB9B55-83E0-4749-BBCD-FE2CFAA2C65E}">
      <dgm:prSet/>
      <dgm:spPr/>
      <dgm:t>
        <a:bodyPr/>
        <a:lstStyle/>
        <a:p>
          <a:endParaRPr lang="de-DE"/>
        </a:p>
      </dgm:t>
    </dgm:pt>
    <dgm:pt modelId="{466D4C04-6770-4E6B-BA95-26451AB1CD78}" type="sibTrans" cxnId="{11FB9B55-83E0-4749-BBCD-FE2CFAA2C65E}">
      <dgm:prSet/>
      <dgm:spPr/>
      <dgm:t>
        <a:bodyPr/>
        <a:lstStyle/>
        <a:p>
          <a:endParaRPr lang="de-DE"/>
        </a:p>
      </dgm:t>
    </dgm:pt>
    <dgm:pt modelId="{11409CCE-65E1-4F9A-94A0-9B94085A6D85}">
      <dgm:prSet phldrT="[Text]"/>
      <dgm:spPr/>
      <dgm:t>
        <a:bodyPr/>
        <a:lstStyle/>
        <a:p>
          <a:r>
            <a:rPr lang="ru-RU" smtClean="0"/>
            <a:t>Человеческие авторы</a:t>
          </a:r>
          <a:endParaRPr lang="de-DE"/>
        </a:p>
      </dgm:t>
    </dgm:pt>
    <dgm:pt modelId="{49252641-6E83-41AD-AF33-9D1E9B0D5610}" type="parTrans" cxnId="{4979C09D-43F1-4E10-A156-1A159C2115A8}">
      <dgm:prSet/>
      <dgm:spPr/>
      <dgm:t>
        <a:bodyPr/>
        <a:lstStyle/>
        <a:p>
          <a:endParaRPr lang="de-DE"/>
        </a:p>
      </dgm:t>
    </dgm:pt>
    <dgm:pt modelId="{516AD44F-6C2A-42E3-A6D4-D53084DFEB52}" type="sibTrans" cxnId="{4979C09D-43F1-4E10-A156-1A159C2115A8}">
      <dgm:prSet/>
      <dgm:spPr/>
      <dgm:t>
        <a:bodyPr/>
        <a:lstStyle/>
        <a:p>
          <a:endParaRPr lang="de-DE"/>
        </a:p>
      </dgm:t>
    </dgm:pt>
    <dgm:pt modelId="{5B0E0E7F-5892-446B-AFA8-141ECD69D337}" type="pres">
      <dgm:prSet presAssocID="{6B9274C0-F738-453B-A707-5AB37F0026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8253BCF-C659-4EBD-82D7-2CE470A67A01}" type="pres">
      <dgm:prSet presAssocID="{1229F193-4A60-475A-A446-685EDEC17D58}" presName="centerShape" presStyleLbl="node0" presStyleIdx="0" presStyleCnt="1"/>
      <dgm:spPr>
        <a:prstGeom prst="flowChartProcess">
          <a:avLst/>
        </a:prstGeom>
      </dgm:spPr>
      <dgm:t>
        <a:bodyPr/>
        <a:lstStyle/>
        <a:p>
          <a:endParaRPr lang="de-DE"/>
        </a:p>
      </dgm:t>
    </dgm:pt>
    <dgm:pt modelId="{6469DCCE-415F-490C-A7FD-B39A16A686DD}" type="pres">
      <dgm:prSet presAssocID="{5A9D376F-76AB-4B9C-BE5E-D8FEC9DFB68F}" presName="node" presStyleLbl="node1" presStyleIdx="0" presStyleCnt="4" custScaleX="1985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FE278058-3D30-4E6C-BD62-1DAD6148680A}" type="pres">
      <dgm:prSet presAssocID="{5A9D376F-76AB-4B9C-BE5E-D8FEC9DFB68F}" presName="dummy" presStyleCnt="0"/>
      <dgm:spPr/>
    </dgm:pt>
    <dgm:pt modelId="{9A6BD6AB-1D26-4DC4-97F4-B0B0098F7FB5}" type="pres">
      <dgm:prSet presAssocID="{397C343A-9F19-44E5-A728-C63882323679}" presName="sibTrans" presStyleLbl="sibTrans2D1" presStyleIdx="0" presStyleCnt="4"/>
      <dgm:spPr/>
      <dgm:t>
        <a:bodyPr/>
        <a:lstStyle/>
        <a:p>
          <a:endParaRPr lang="de-DE"/>
        </a:p>
      </dgm:t>
    </dgm:pt>
    <dgm:pt modelId="{D9CAD7B0-4E82-4301-B706-99F9BA8B7A71}" type="pres">
      <dgm:prSet presAssocID="{9C6EB202-8537-490C-A5A4-450AC7A60506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F4205EF4-99BE-4DF4-933C-954EC573F264}" type="pres">
      <dgm:prSet presAssocID="{9C6EB202-8537-490C-A5A4-450AC7A60506}" presName="dummy" presStyleCnt="0"/>
      <dgm:spPr/>
    </dgm:pt>
    <dgm:pt modelId="{13C4722B-B29B-4FFB-A5C0-A923F81944EE}" type="pres">
      <dgm:prSet presAssocID="{5DF43AC0-FF40-402B-9A8B-9954B761C591}" presName="sibTrans" presStyleLbl="sibTrans2D1" presStyleIdx="1" presStyleCnt="4"/>
      <dgm:spPr/>
      <dgm:t>
        <a:bodyPr/>
        <a:lstStyle/>
        <a:p>
          <a:endParaRPr lang="de-DE"/>
        </a:p>
      </dgm:t>
    </dgm:pt>
    <dgm:pt modelId="{55071DB4-1412-45D0-B447-4DEF0D1EB3F5}" type="pres">
      <dgm:prSet presAssocID="{69FD4016-C28E-4E20-AB3A-2CC339075A37}" presName="node" presStyleLbl="node1" presStyleIdx="2" presStyleCnt="4" custScaleX="1951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71BEB9C-CB24-4A90-BEE6-02C4D261CC90}" type="pres">
      <dgm:prSet presAssocID="{69FD4016-C28E-4E20-AB3A-2CC339075A37}" presName="dummy" presStyleCnt="0"/>
      <dgm:spPr/>
    </dgm:pt>
    <dgm:pt modelId="{D71992E6-1DF4-4DA6-A69B-4BAEB60AD4BD}" type="pres">
      <dgm:prSet presAssocID="{466D4C04-6770-4E6B-BA95-26451AB1CD78}" presName="sibTrans" presStyleLbl="sibTrans2D1" presStyleIdx="2" presStyleCnt="4"/>
      <dgm:spPr/>
      <dgm:t>
        <a:bodyPr/>
        <a:lstStyle/>
        <a:p>
          <a:endParaRPr lang="de-DE"/>
        </a:p>
      </dgm:t>
    </dgm:pt>
    <dgm:pt modelId="{6E623207-B2E8-49C3-AA27-428FF4C26D18}" type="pres">
      <dgm:prSet presAssocID="{11409CCE-65E1-4F9A-94A0-9B94085A6D85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2042674-0A4F-451F-94C7-4BA0F16D6673}" type="pres">
      <dgm:prSet presAssocID="{11409CCE-65E1-4F9A-94A0-9B94085A6D85}" presName="dummy" presStyleCnt="0"/>
      <dgm:spPr/>
    </dgm:pt>
    <dgm:pt modelId="{0A073A59-84D1-4150-BED6-94F4C2620DFC}" type="pres">
      <dgm:prSet presAssocID="{516AD44F-6C2A-42E3-A6D4-D53084DFEB52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939C17AF-1C39-45A3-BEF6-52B1A17262F8}" type="presOf" srcId="{6B9274C0-F738-453B-A707-5AB37F00264E}" destId="{5B0E0E7F-5892-446B-AFA8-141ECD69D337}" srcOrd="0" destOrd="0" presId="urn:microsoft.com/office/officeart/2005/8/layout/radial6"/>
    <dgm:cxn modelId="{EA41A209-68FC-4B0A-B438-5E1EABFB9409}" type="presOf" srcId="{1229F193-4A60-475A-A446-685EDEC17D58}" destId="{18253BCF-C659-4EBD-82D7-2CE470A67A01}" srcOrd="0" destOrd="0" presId="urn:microsoft.com/office/officeart/2005/8/layout/radial6"/>
    <dgm:cxn modelId="{4AB4BA80-C865-4CD1-86A7-9146B02C3EB3}" type="presOf" srcId="{5A9D376F-76AB-4B9C-BE5E-D8FEC9DFB68F}" destId="{6469DCCE-415F-490C-A7FD-B39A16A686DD}" srcOrd="0" destOrd="0" presId="urn:microsoft.com/office/officeart/2005/8/layout/radial6"/>
    <dgm:cxn modelId="{6491C090-38B6-4168-BF40-0FA991616B4D}" type="presOf" srcId="{466D4C04-6770-4E6B-BA95-26451AB1CD78}" destId="{D71992E6-1DF4-4DA6-A69B-4BAEB60AD4BD}" srcOrd="0" destOrd="0" presId="urn:microsoft.com/office/officeart/2005/8/layout/radial6"/>
    <dgm:cxn modelId="{4979C09D-43F1-4E10-A156-1A159C2115A8}" srcId="{1229F193-4A60-475A-A446-685EDEC17D58}" destId="{11409CCE-65E1-4F9A-94A0-9B94085A6D85}" srcOrd="3" destOrd="0" parTransId="{49252641-6E83-41AD-AF33-9D1E9B0D5610}" sibTransId="{516AD44F-6C2A-42E3-A6D4-D53084DFEB52}"/>
    <dgm:cxn modelId="{C8EF1337-D6E0-4220-8E7D-C9B7DDCC5950}" srcId="{1229F193-4A60-475A-A446-685EDEC17D58}" destId="{5A9D376F-76AB-4B9C-BE5E-D8FEC9DFB68F}" srcOrd="0" destOrd="0" parTransId="{81D56A0C-93B9-4773-A59E-58A3DF37DE87}" sibTransId="{397C343A-9F19-44E5-A728-C63882323679}"/>
    <dgm:cxn modelId="{F76FA5D0-E1A9-4C09-93EA-E9CD8AB72DC0}" type="presOf" srcId="{11409CCE-65E1-4F9A-94A0-9B94085A6D85}" destId="{6E623207-B2E8-49C3-AA27-428FF4C26D18}" srcOrd="0" destOrd="0" presId="urn:microsoft.com/office/officeart/2005/8/layout/radial6"/>
    <dgm:cxn modelId="{E76DC66F-0D56-4955-98F7-AC1E6F7C2657}" srcId="{6B9274C0-F738-453B-A707-5AB37F00264E}" destId="{1229F193-4A60-475A-A446-685EDEC17D58}" srcOrd="0" destOrd="0" parTransId="{A4587671-1510-48EA-B938-A47C365C31D0}" sibTransId="{8EE1E396-2C4A-4FD1-87E3-80A0FB89DD5F}"/>
    <dgm:cxn modelId="{45544955-07CF-4407-960B-4446713B9E2C}" type="presOf" srcId="{5DF43AC0-FF40-402B-9A8B-9954B761C591}" destId="{13C4722B-B29B-4FFB-A5C0-A923F81944EE}" srcOrd="0" destOrd="0" presId="urn:microsoft.com/office/officeart/2005/8/layout/radial6"/>
    <dgm:cxn modelId="{2310B8B3-64C7-454F-9949-ED180C1AAFE1}" type="presOf" srcId="{397C343A-9F19-44E5-A728-C63882323679}" destId="{9A6BD6AB-1D26-4DC4-97F4-B0B0098F7FB5}" srcOrd="0" destOrd="0" presId="urn:microsoft.com/office/officeart/2005/8/layout/radial6"/>
    <dgm:cxn modelId="{A99B42F6-C070-4E24-91D7-7449860D9EB6}" srcId="{1229F193-4A60-475A-A446-685EDEC17D58}" destId="{9C6EB202-8537-490C-A5A4-450AC7A60506}" srcOrd="1" destOrd="0" parTransId="{E7890D7D-F30E-48BC-936C-84641B7FFA75}" sibTransId="{5DF43AC0-FF40-402B-9A8B-9954B761C591}"/>
    <dgm:cxn modelId="{9E412117-43E6-46C2-9F28-C361DC5DEBD9}" type="presOf" srcId="{516AD44F-6C2A-42E3-A6D4-D53084DFEB52}" destId="{0A073A59-84D1-4150-BED6-94F4C2620DFC}" srcOrd="0" destOrd="0" presId="urn:microsoft.com/office/officeart/2005/8/layout/radial6"/>
    <dgm:cxn modelId="{2A450E21-E155-40C7-99AF-83E3294FC0D6}" type="presOf" srcId="{69FD4016-C28E-4E20-AB3A-2CC339075A37}" destId="{55071DB4-1412-45D0-B447-4DEF0D1EB3F5}" srcOrd="0" destOrd="0" presId="urn:microsoft.com/office/officeart/2005/8/layout/radial6"/>
    <dgm:cxn modelId="{11FB9B55-83E0-4749-BBCD-FE2CFAA2C65E}" srcId="{1229F193-4A60-475A-A446-685EDEC17D58}" destId="{69FD4016-C28E-4E20-AB3A-2CC339075A37}" srcOrd="2" destOrd="0" parTransId="{19993221-E06E-4C06-A458-12E25EA875EB}" sibTransId="{466D4C04-6770-4E6B-BA95-26451AB1CD78}"/>
    <dgm:cxn modelId="{035D5D89-8769-475B-8019-7C48331BF778}" type="presOf" srcId="{9C6EB202-8537-490C-A5A4-450AC7A60506}" destId="{D9CAD7B0-4E82-4301-B706-99F9BA8B7A71}" srcOrd="0" destOrd="0" presId="urn:microsoft.com/office/officeart/2005/8/layout/radial6"/>
    <dgm:cxn modelId="{A73112C2-2533-4793-9162-E27A5DD92619}" type="presParOf" srcId="{5B0E0E7F-5892-446B-AFA8-141ECD69D337}" destId="{18253BCF-C659-4EBD-82D7-2CE470A67A01}" srcOrd="0" destOrd="0" presId="urn:microsoft.com/office/officeart/2005/8/layout/radial6"/>
    <dgm:cxn modelId="{5ABEC618-DE5C-4123-9378-C863BAF543D7}" type="presParOf" srcId="{5B0E0E7F-5892-446B-AFA8-141ECD69D337}" destId="{6469DCCE-415F-490C-A7FD-B39A16A686DD}" srcOrd="1" destOrd="0" presId="urn:microsoft.com/office/officeart/2005/8/layout/radial6"/>
    <dgm:cxn modelId="{EB3E2313-A2E7-433A-9906-9F6B41F77F34}" type="presParOf" srcId="{5B0E0E7F-5892-446B-AFA8-141ECD69D337}" destId="{FE278058-3D30-4E6C-BD62-1DAD6148680A}" srcOrd="2" destOrd="0" presId="urn:microsoft.com/office/officeart/2005/8/layout/radial6"/>
    <dgm:cxn modelId="{DBB34EE6-3064-483C-8CBE-4F8435562BC9}" type="presParOf" srcId="{5B0E0E7F-5892-446B-AFA8-141ECD69D337}" destId="{9A6BD6AB-1D26-4DC4-97F4-B0B0098F7FB5}" srcOrd="3" destOrd="0" presId="urn:microsoft.com/office/officeart/2005/8/layout/radial6"/>
    <dgm:cxn modelId="{AE57938B-B814-49E7-BE87-E1F484D02F57}" type="presParOf" srcId="{5B0E0E7F-5892-446B-AFA8-141ECD69D337}" destId="{D9CAD7B0-4E82-4301-B706-99F9BA8B7A71}" srcOrd="4" destOrd="0" presId="urn:microsoft.com/office/officeart/2005/8/layout/radial6"/>
    <dgm:cxn modelId="{31BDD436-6037-48B0-873B-622C3E2A5467}" type="presParOf" srcId="{5B0E0E7F-5892-446B-AFA8-141ECD69D337}" destId="{F4205EF4-99BE-4DF4-933C-954EC573F264}" srcOrd="5" destOrd="0" presId="urn:microsoft.com/office/officeart/2005/8/layout/radial6"/>
    <dgm:cxn modelId="{8950BD43-2D38-486E-B9A8-5ABDCF326EF0}" type="presParOf" srcId="{5B0E0E7F-5892-446B-AFA8-141ECD69D337}" destId="{13C4722B-B29B-4FFB-A5C0-A923F81944EE}" srcOrd="6" destOrd="0" presId="urn:microsoft.com/office/officeart/2005/8/layout/radial6"/>
    <dgm:cxn modelId="{E8EB9FF0-1FCB-4BF2-94CE-51D784952DA4}" type="presParOf" srcId="{5B0E0E7F-5892-446B-AFA8-141ECD69D337}" destId="{55071DB4-1412-45D0-B447-4DEF0D1EB3F5}" srcOrd="7" destOrd="0" presId="urn:microsoft.com/office/officeart/2005/8/layout/radial6"/>
    <dgm:cxn modelId="{8FAB2FC8-8453-41BD-84D6-0189845765B0}" type="presParOf" srcId="{5B0E0E7F-5892-446B-AFA8-141ECD69D337}" destId="{971BEB9C-CB24-4A90-BEE6-02C4D261CC90}" srcOrd="8" destOrd="0" presId="urn:microsoft.com/office/officeart/2005/8/layout/radial6"/>
    <dgm:cxn modelId="{FC495A41-2D31-4437-A8A5-D68025A4117B}" type="presParOf" srcId="{5B0E0E7F-5892-446B-AFA8-141ECD69D337}" destId="{D71992E6-1DF4-4DA6-A69B-4BAEB60AD4BD}" srcOrd="9" destOrd="0" presId="urn:microsoft.com/office/officeart/2005/8/layout/radial6"/>
    <dgm:cxn modelId="{85920A6A-2810-49D2-B00C-1F8A90771252}" type="presParOf" srcId="{5B0E0E7F-5892-446B-AFA8-141ECD69D337}" destId="{6E623207-B2E8-49C3-AA27-428FF4C26D18}" srcOrd="10" destOrd="0" presId="urn:microsoft.com/office/officeart/2005/8/layout/radial6"/>
    <dgm:cxn modelId="{57AD12E2-32C7-4514-B9EF-CBF47896CE89}" type="presParOf" srcId="{5B0E0E7F-5892-446B-AFA8-141ECD69D337}" destId="{C2042674-0A4F-451F-94C7-4BA0F16D6673}" srcOrd="11" destOrd="0" presId="urn:microsoft.com/office/officeart/2005/8/layout/radial6"/>
    <dgm:cxn modelId="{57074CE5-2DC5-4455-9869-D1734DAC5D85}" type="presParOf" srcId="{5B0E0E7F-5892-446B-AFA8-141ECD69D337}" destId="{0A073A59-84D1-4150-BED6-94F4C2620DFC}" srcOrd="12" destOrd="0" presId="urn:microsoft.com/office/officeart/2005/8/layout/radial6"/>
  </dgm:cxnLst>
  <dgm:bg/>
  <dgm:whole>
    <a:ln w="254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73A59-84D1-4150-BED6-94F4C2620DFC}">
      <dsp:nvSpPr>
        <dsp:cNvPr id="0" name=""/>
        <dsp:cNvSpPr/>
      </dsp:nvSpPr>
      <dsp:spPr>
        <a:xfrm>
          <a:off x="579309" y="464218"/>
          <a:ext cx="3103826" cy="310382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992E6-1DF4-4DA6-A69B-4BAEB60AD4BD}">
      <dsp:nvSpPr>
        <dsp:cNvPr id="0" name=""/>
        <dsp:cNvSpPr/>
      </dsp:nvSpPr>
      <dsp:spPr>
        <a:xfrm>
          <a:off x="579309" y="464218"/>
          <a:ext cx="3103826" cy="3103826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4722B-B29B-4FFB-A5C0-A923F81944EE}">
      <dsp:nvSpPr>
        <dsp:cNvPr id="0" name=""/>
        <dsp:cNvSpPr/>
      </dsp:nvSpPr>
      <dsp:spPr>
        <a:xfrm>
          <a:off x="579309" y="464218"/>
          <a:ext cx="3103826" cy="3103826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BD6AB-1D26-4DC4-97F4-B0B0098F7FB5}">
      <dsp:nvSpPr>
        <dsp:cNvPr id="0" name=""/>
        <dsp:cNvSpPr/>
      </dsp:nvSpPr>
      <dsp:spPr>
        <a:xfrm>
          <a:off x="579309" y="464218"/>
          <a:ext cx="3103826" cy="3103826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53BCF-C659-4EBD-82D7-2CE470A67A01}">
      <dsp:nvSpPr>
        <dsp:cNvPr id="0" name=""/>
        <dsp:cNvSpPr/>
      </dsp:nvSpPr>
      <dsp:spPr>
        <a:xfrm>
          <a:off x="1417346" y="1214448"/>
          <a:ext cx="1427752" cy="1603366"/>
        </a:xfrm>
        <a:prstGeom prst="flowChart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smtClean="0"/>
            <a:t> </a:t>
          </a:r>
          <a:endParaRPr lang="de-DE" sz="6500" kern="1200"/>
        </a:p>
      </dsp:txBody>
      <dsp:txXfrm>
        <a:off x="1417346" y="1214448"/>
        <a:ext cx="1427752" cy="1603366"/>
      </dsp:txXfrm>
    </dsp:sp>
    <dsp:sp modelId="{6469DCCE-415F-490C-A7FD-B39A16A686DD}">
      <dsp:nvSpPr>
        <dsp:cNvPr id="0" name=""/>
        <dsp:cNvSpPr/>
      </dsp:nvSpPr>
      <dsp:spPr>
        <a:xfrm>
          <a:off x="1139021" y="484"/>
          <a:ext cx="1984402" cy="99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Воплощенное Слово жизни</a:t>
          </a:r>
          <a:endParaRPr lang="de-DE" sz="2400" kern="1200"/>
        </a:p>
      </dsp:txBody>
      <dsp:txXfrm>
        <a:off x="1139021" y="484"/>
        <a:ext cx="1984402" cy="999427"/>
      </dsp:txXfrm>
    </dsp:sp>
    <dsp:sp modelId="{D9CAD7B0-4E82-4301-B706-99F9BA8B7A71}">
      <dsp:nvSpPr>
        <dsp:cNvPr id="0" name=""/>
        <dsp:cNvSpPr/>
      </dsp:nvSpPr>
      <dsp:spPr>
        <a:xfrm>
          <a:off x="3147443" y="1516418"/>
          <a:ext cx="999427" cy="99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Освящение Святым Духом</a:t>
          </a:r>
          <a:endParaRPr lang="de-DE" sz="1200" kern="1200"/>
        </a:p>
      </dsp:txBody>
      <dsp:txXfrm>
        <a:off x="3147443" y="1516418"/>
        <a:ext cx="999427" cy="999427"/>
      </dsp:txXfrm>
    </dsp:sp>
    <dsp:sp modelId="{55071DB4-1412-45D0-B447-4DEF0D1EB3F5}">
      <dsp:nvSpPr>
        <dsp:cNvPr id="0" name=""/>
        <dsp:cNvSpPr/>
      </dsp:nvSpPr>
      <dsp:spPr>
        <a:xfrm>
          <a:off x="1156176" y="3032352"/>
          <a:ext cx="1950092" cy="99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Без греха</a:t>
          </a:r>
          <a:endParaRPr lang="de-DE" sz="3200" kern="1200"/>
        </a:p>
      </dsp:txBody>
      <dsp:txXfrm>
        <a:off x="1156176" y="3032352"/>
        <a:ext cx="1950092" cy="999427"/>
      </dsp:txXfrm>
    </dsp:sp>
    <dsp:sp modelId="{6E623207-B2E8-49C3-AA27-428FF4C26D18}">
      <dsp:nvSpPr>
        <dsp:cNvPr id="0" name=""/>
        <dsp:cNvSpPr/>
      </dsp:nvSpPr>
      <dsp:spPr>
        <a:xfrm>
          <a:off x="115575" y="1516418"/>
          <a:ext cx="999427" cy="99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человеческие родители</a:t>
          </a:r>
          <a:endParaRPr lang="de-DE" sz="1200" kern="1200"/>
        </a:p>
      </dsp:txBody>
      <dsp:txXfrm>
        <a:off x="115575" y="1516418"/>
        <a:ext cx="999427" cy="999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73A59-84D1-4150-BED6-94F4C2620DFC}">
      <dsp:nvSpPr>
        <dsp:cNvPr id="0" name=""/>
        <dsp:cNvSpPr/>
      </dsp:nvSpPr>
      <dsp:spPr>
        <a:xfrm>
          <a:off x="579309" y="464218"/>
          <a:ext cx="3103826" cy="310382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992E6-1DF4-4DA6-A69B-4BAEB60AD4BD}">
      <dsp:nvSpPr>
        <dsp:cNvPr id="0" name=""/>
        <dsp:cNvSpPr/>
      </dsp:nvSpPr>
      <dsp:spPr>
        <a:xfrm>
          <a:off x="579309" y="464218"/>
          <a:ext cx="3103826" cy="3103826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4722B-B29B-4FFB-A5C0-A923F81944EE}">
      <dsp:nvSpPr>
        <dsp:cNvPr id="0" name=""/>
        <dsp:cNvSpPr/>
      </dsp:nvSpPr>
      <dsp:spPr>
        <a:xfrm>
          <a:off x="579309" y="464218"/>
          <a:ext cx="3103826" cy="3103826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BD6AB-1D26-4DC4-97F4-B0B0098F7FB5}">
      <dsp:nvSpPr>
        <dsp:cNvPr id="0" name=""/>
        <dsp:cNvSpPr/>
      </dsp:nvSpPr>
      <dsp:spPr>
        <a:xfrm>
          <a:off x="579309" y="464218"/>
          <a:ext cx="3103826" cy="3103826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53BCF-C659-4EBD-82D7-2CE470A67A01}">
      <dsp:nvSpPr>
        <dsp:cNvPr id="0" name=""/>
        <dsp:cNvSpPr/>
      </dsp:nvSpPr>
      <dsp:spPr>
        <a:xfrm>
          <a:off x="1417346" y="1302255"/>
          <a:ext cx="1427752" cy="1427752"/>
        </a:xfrm>
        <a:prstGeom prst="flowChart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smtClean="0"/>
            <a:t> </a:t>
          </a:r>
          <a:endParaRPr lang="de-DE" sz="6500" kern="1200"/>
        </a:p>
      </dsp:txBody>
      <dsp:txXfrm>
        <a:off x="1417346" y="1302255"/>
        <a:ext cx="1427752" cy="1427752"/>
      </dsp:txXfrm>
    </dsp:sp>
    <dsp:sp modelId="{6469DCCE-415F-490C-A7FD-B39A16A686DD}">
      <dsp:nvSpPr>
        <dsp:cNvPr id="0" name=""/>
        <dsp:cNvSpPr/>
      </dsp:nvSpPr>
      <dsp:spPr>
        <a:xfrm>
          <a:off x="1139021" y="484"/>
          <a:ext cx="1984402" cy="99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Живое написанное слово </a:t>
          </a:r>
          <a:endParaRPr lang="de-DE" sz="2400" kern="1200"/>
        </a:p>
      </dsp:txBody>
      <dsp:txXfrm>
        <a:off x="1139021" y="484"/>
        <a:ext cx="1984402" cy="999427"/>
      </dsp:txXfrm>
    </dsp:sp>
    <dsp:sp modelId="{D9CAD7B0-4E82-4301-B706-99F9BA8B7A71}">
      <dsp:nvSpPr>
        <dsp:cNvPr id="0" name=""/>
        <dsp:cNvSpPr/>
      </dsp:nvSpPr>
      <dsp:spPr>
        <a:xfrm>
          <a:off x="3147443" y="1516418"/>
          <a:ext cx="999427" cy="99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Под контролем Святого Духа</a:t>
          </a:r>
          <a:endParaRPr lang="de-DE" sz="1200" kern="1200"/>
        </a:p>
      </dsp:txBody>
      <dsp:txXfrm>
        <a:off x="3147443" y="1516418"/>
        <a:ext cx="999427" cy="999427"/>
      </dsp:txXfrm>
    </dsp:sp>
    <dsp:sp modelId="{55071DB4-1412-45D0-B447-4DEF0D1EB3F5}">
      <dsp:nvSpPr>
        <dsp:cNvPr id="0" name=""/>
        <dsp:cNvSpPr/>
      </dsp:nvSpPr>
      <dsp:spPr>
        <a:xfrm>
          <a:off x="1156176" y="3032352"/>
          <a:ext cx="1950092" cy="99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Без ошибок</a:t>
          </a:r>
          <a:endParaRPr lang="de-DE" sz="3200" kern="1200"/>
        </a:p>
      </dsp:txBody>
      <dsp:txXfrm>
        <a:off x="1156176" y="3032352"/>
        <a:ext cx="1950092" cy="999427"/>
      </dsp:txXfrm>
    </dsp:sp>
    <dsp:sp modelId="{6E623207-B2E8-49C3-AA27-428FF4C26D18}">
      <dsp:nvSpPr>
        <dsp:cNvPr id="0" name=""/>
        <dsp:cNvSpPr/>
      </dsp:nvSpPr>
      <dsp:spPr>
        <a:xfrm>
          <a:off x="115575" y="1516418"/>
          <a:ext cx="999427" cy="99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Человеческие авторы</a:t>
          </a:r>
          <a:endParaRPr lang="de-DE" sz="1200" kern="1200"/>
        </a:p>
      </dsp:txBody>
      <dsp:txXfrm>
        <a:off x="115575" y="1516418"/>
        <a:ext cx="999427" cy="999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6059B-E3FC-4D35-A9A7-C1F7C1BEBFAC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C3CF2E-B82C-4CE3-B1D9-29FFCEFE8E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922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58E84-01B6-4883-9999-46216D138EA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F22AC-0EE1-476A-8A20-F413F6CCE29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0FDA9-8EAA-49E5-9B53-B93E4DFA8CC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B1514-0F25-4AEF-AFEC-83680425673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792EE-FE86-4768-A2AC-B8BFDACC5D7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6B51E6-A075-4A1D-AEFF-2B3CCF4CDC3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F4BDE-5365-4C5B-935F-8A130087E56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3CF2E-B82C-4CE3-B1D9-29FFCEFE8EF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239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8E0F7-BAA3-4878-9570-07BE980EE33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8E0F7-BAA3-4878-9570-07BE980EE33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8E0F7-BAA3-4878-9570-07BE980EE33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055A5-1E57-4745-8A25-8317CB0EC82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8E0F7-BAA3-4878-9570-07BE980EE33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8E0F7-BAA3-4878-9570-07BE980EE33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ED0FC2-BFC7-424B-8970-6497B3F5772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4DA37-3F24-46BE-9126-8BD87DA26CE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4DA37-3F24-46BE-9126-8BD87DA26CE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62D34F-82D0-4605-B869-F9EAF8BA55B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11626A-F39D-4394-B64A-7C5AE42DDCDE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DD491-3FF2-4A76-981A-3BD017BF255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DD491-3FF2-4A76-981A-3BD017BF255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CA130-873B-416E-A60A-C2919BB25FA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0FDA9-8EAA-49E5-9B53-B93E4DFA8CC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3CF2E-B82C-4CE3-B1D9-29FFCEFE8EFA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58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3CF2E-B82C-4CE3-B1D9-29FFCEFE8EF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1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3CF2E-B82C-4CE3-B1D9-29FFCEFE8EF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32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3CF2E-B82C-4CE3-B1D9-29FFCEFE8EF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38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BEA04-B7DC-4C2E-A739-C7C1638C8C4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0FDA9-8EAA-49E5-9B53-B93E4DFA8CC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F22AC-0EE1-476A-8A20-F413F6CCE29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4A536E-6245-4839-9DC0-1E7339F6FD41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7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7DC72B-6E89-43F3-8A4B-3A7183391A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4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0328-9D58-4523-94AC-866869CFCAD9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E7AE-86A6-4CF9-809A-875A53B980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04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D8B8-9F0C-4A55-9329-3B4229507E7C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32FA-15B4-4EF5-8160-05FB8FABAC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53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6B53-A110-4512-8AAC-38914515BD3C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9298-DE15-4A02-A1D6-94EE35A31F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40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7CDC95-AA5A-4CCF-B48E-48C038B00F14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D4198C-0A8B-4388-96B0-03192E46D0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54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769C-050F-4F55-B9F3-8EA0795AEBE4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10E5-8AFB-49C6-A609-BCAE819C3E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92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2E3B41-3A78-4A0C-8CF9-736815E9614D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624828-0EC0-47C4-B030-50591C702F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12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C440-36E9-47AD-B12B-CEAA976ACA91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E43E-E9DF-4BC7-B565-CEBEFBAACB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htec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6172E9-9AEC-4B0E-84E7-D39A2B022702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1F77B9-3E61-4746-AE64-A83F073EDA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27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5ADD2-6338-4144-A185-FB89487F7F90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D26257-1935-4421-B694-E596C633A8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76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ssdiagramm: Proz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ssdiagramm: Proz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de-DE" noProof="0" smtClean="0"/>
              <a:t>Bild durch Klicken auf Symbol </a:t>
            </a:r>
            <a:r>
              <a:rPr lang="de-DE" noProof="0" err="1" smtClean="0"/>
              <a:t>hinzuf</a:t>
            </a:r>
            <a:r>
              <a:rPr lang="de-DE" noProof="0" smtClean="0"/>
              <a:t>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4CA13D-5D63-4022-A4E1-4C4A49F682BF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D7C568-75FA-4763-9CF2-80BCBD3038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11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33" name="Textplatzhalt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D61A4C-3029-4820-9503-CFD579089E7D}" type="datetimeFigureOut">
              <a:rPr lang="de-DE"/>
              <a:pPr>
                <a:defRPr/>
              </a:pPr>
              <a:t>10/23/15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140C6B-5029-412D-BC8F-50FBDCC938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5" name="Rechtec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%23St;8;1;21;7" TargetMode="External"/><Relationship Id="rId12" Type="http://schemas.openxmlformats.org/officeDocument/2006/relationships/hyperlink" Target="%23St;8;1;21;8" TargetMode="External"/><Relationship Id="rId13" Type="http://schemas.openxmlformats.org/officeDocument/2006/relationships/hyperlink" Target="%23St;8;1;21;9" TargetMode="External"/><Relationship Id="rId14" Type="http://schemas.openxmlformats.org/officeDocument/2006/relationships/hyperlink" Target="%23St;8;1;21;10" TargetMode="External"/><Relationship Id="rId15" Type="http://schemas.openxmlformats.org/officeDocument/2006/relationships/hyperlink" Target="%23St;8;1;21;11" TargetMode="External"/><Relationship Id="rId16" Type="http://schemas.openxmlformats.org/officeDocument/2006/relationships/hyperlink" Target="%23St;8;1;21;12" TargetMode="External"/><Relationship Id="rId17" Type="http://schemas.openxmlformats.org/officeDocument/2006/relationships/hyperlink" Target="%23St;8;1;21;13" TargetMode="External"/><Relationship Id="rId18" Type="http://schemas.openxmlformats.org/officeDocument/2006/relationships/hyperlink" Target="%23St;8;1;21;14" TargetMode="External"/><Relationship Id="rId19" Type="http://schemas.openxmlformats.org/officeDocument/2006/relationships/hyperlink" Target="%23St;8;1;21;15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%23S;8;1;19" TargetMode="External"/><Relationship Id="rId4" Type="http://schemas.openxmlformats.org/officeDocument/2006/relationships/hyperlink" Target="%23St;8;1;21;0" TargetMode="External"/><Relationship Id="rId5" Type="http://schemas.openxmlformats.org/officeDocument/2006/relationships/hyperlink" Target="%23St;8;1;21;1" TargetMode="External"/><Relationship Id="rId6" Type="http://schemas.openxmlformats.org/officeDocument/2006/relationships/hyperlink" Target="%23St;8;1;21;2" TargetMode="External"/><Relationship Id="rId7" Type="http://schemas.openxmlformats.org/officeDocument/2006/relationships/hyperlink" Target="%23St;8;1;21;3" TargetMode="External"/><Relationship Id="rId8" Type="http://schemas.openxmlformats.org/officeDocument/2006/relationships/hyperlink" Target="%23St;8;1;21;4" TargetMode="External"/><Relationship Id="rId9" Type="http://schemas.openxmlformats.org/officeDocument/2006/relationships/hyperlink" Target="%23St;8;1;21;5" TargetMode="External"/><Relationship Id="rId10" Type="http://schemas.openxmlformats.org/officeDocument/2006/relationships/hyperlink" Target="%23St;8;1;21;6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7" y="360363"/>
            <a:ext cx="7723584" cy="14716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Богодухновенность</a:t>
            </a:r>
            <a:endParaRPr lang="de-DE" sz="6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de-DE" sz="4800" b="1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z-Cyrl-AZ" sz="6000" b="1"/>
              <a:t>Инспирация</a:t>
            </a:r>
            <a:endParaRPr lang="de-DE" sz="6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feld 3"/>
          <p:cNvSpPr txBox="1">
            <a:spLocks noChangeArrowheads="1"/>
          </p:cNvSpPr>
          <p:nvPr/>
        </p:nvSpPr>
        <p:spPr bwMode="auto">
          <a:xfrm>
            <a:off x="223950" y="1916831"/>
            <a:ext cx="8812546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Мормоны считают, что в Книге Мормона восстановлены «ясные и драгоценные» истины, которые были утрачены из Библии вследствие ошибок в переводе или изъяты, «чтобы извратить праведные пути Господни</a:t>
            </a:r>
            <a:r>
              <a:rPr lang="ru-RU" sz="4000" dirty="0" smtClean="0"/>
              <a:t>».</a:t>
            </a:r>
            <a:endParaRPr lang="de-DE" sz="4000" dirty="0"/>
          </a:p>
        </p:txBody>
      </p:sp>
      <p:pic>
        <p:nvPicPr>
          <p:cNvPr id="2050" name="Bild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7" y="32654"/>
            <a:ext cx="112778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01722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dirty="0" smtClean="0">
                <a:effectLst/>
              </a:rPr>
              <a:t>Итог</a:t>
            </a:r>
            <a:endParaRPr lang="de-DE" dirty="0">
              <a:effectLst/>
            </a:endParaRPr>
          </a:p>
        </p:txBody>
      </p:sp>
      <p:pic>
        <p:nvPicPr>
          <p:cNvPr id="6" name="Bild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000" y="0"/>
            <a:ext cx="999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2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16123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Обобщение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96752"/>
            <a:ext cx="8682930" cy="4872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300" dirty="0" smtClean="0"/>
              <a:t>Итак, есть по крайней мере две книги которые утверждают что:</a:t>
            </a:r>
          </a:p>
          <a:p>
            <a:pPr marL="596900" indent="-514350">
              <a:buFont typeface="+mj-lt"/>
              <a:buAutoNum type="arabicPeriod"/>
            </a:pPr>
            <a:r>
              <a:rPr lang="ru-RU" sz="3300" dirty="0" smtClean="0"/>
              <a:t>Есть древние откровения – Тора и Евангелие</a:t>
            </a:r>
          </a:p>
          <a:p>
            <a:pPr marL="596900" indent="-514350">
              <a:buFont typeface="+mj-lt"/>
              <a:buAutoNum type="arabicPeriod"/>
            </a:pPr>
            <a:r>
              <a:rPr lang="ru-RU" sz="3300" dirty="0" smtClean="0"/>
              <a:t>Истина в них искажена, изъята или утрачена</a:t>
            </a:r>
          </a:p>
          <a:p>
            <a:pPr marL="596900" indent="-514350">
              <a:buFont typeface="+mj-lt"/>
              <a:buAutoNum type="arabicPeriod"/>
            </a:pPr>
            <a:r>
              <a:rPr lang="ru-RU" sz="3300" dirty="0"/>
              <a:t>Э</a:t>
            </a:r>
            <a:r>
              <a:rPr lang="ru-RU" sz="3300" dirty="0" smtClean="0"/>
              <a:t>ти две книги имеют функцию восстановления, исправления и передачи полнейшего откровения Бога.</a:t>
            </a:r>
            <a:endParaRPr lang="de-DE" sz="3300" dirty="0"/>
          </a:p>
        </p:txBody>
      </p:sp>
      <p:pic>
        <p:nvPicPr>
          <p:cNvPr id="4" name="Bild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000" y="0"/>
            <a:ext cx="999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832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55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3. Библия </a:t>
            </a:r>
            <a:r>
              <a:rPr lang="ru-RU" dirty="0"/>
              <a:t>- Священное Писание?</a:t>
            </a:r>
            <a:endParaRPr lang="de-DE" dirty="0"/>
          </a:p>
        </p:txBody>
      </p:sp>
      <p:pic>
        <p:nvPicPr>
          <p:cNvPr id="5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266666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50" y="1988840"/>
            <a:ext cx="24156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29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3772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z-Cyrl-AZ" dirty="0">
                <a:solidFill>
                  <a:schemeClr val="tx2">
                    <a:satMod val="130000"/>
                  </a:schemeClr>
                </a:solidFill>
              </a:rPr>
              <a:t>Методы написания </a:t>
            </a:r>
            <a:r>
              <a:rPr lang="az-Cyrl-AZ" dirty="0" smtClean="0">
                <a:solidFill>
                  <a:schemeClr val="tx2">
                    <a:satMod val="130000"/>
                  </a:schemeClr>
                </a:solidFill>
              </a:rPr>
              <a:t>Библии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28688" y="1524000"/>
            <a:ext cx="4164012" cy="4664075"/>
          </a:xfrm>
        </p:spPr>
        <p:txBody>
          <a:bodyPr>
            <a:normAutofit fontScale="92500" lnSpcReduction="10000"/>
          </a:bodyPr>
          <a:lstStyle/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Лк </a:t>
            </a:r>
            <a:r>
              <a:rPr lang="az-Cyrl-AZ" b="1" dirty="0" smtClean="0"/>
              <a:t>1,1-4 </a:t>
            </a:r>
            <a:r>
              <a:rPr lang="de-DE" b="1" dirty="0" smtClean="0"/>
              <a:t>	</a:t>
            </a:r>
            <a:r>
              <a:rPr lang="ru-RU" b="1" dirty="0" smtClean="0"/>
              <a:t>               </a:t>
            </a:r>
            <a:r>
              <a:rPr lang="az-Cyrl-AZ" b="1" dirty="0" smtClean="0"/>
              <a:t>Лука</a:t>
            </a:r>
            <a:endParaRPr lang="az-Cyrl-AZ" b="1" dirty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Ин 21, 25 </a:t>
            </a:r>
            <a:r>
              <a:rPr lang="de-DE" b="1" dirty="0" smtClean="0"/>
              <a:t>	</a:t>
            </a:r>
            <a:r>
              <a:rPr lang="ru-RU" b="1" dirty="0" smtClean="0"/>
              <a:t> </a:t>
            </a:r>
            <a:r>
              <a:rPr lang="az-Cyrl-AZ" b="1" dirty="0" smtClean="0"/>
              <a:t>Иоанн</a:t>
            </a:r>
            <a:endParaRPr lang="az-Cyrl-AZ" b="1" dirty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Иез </a:t>
            </a:r>
            <a:r>
              <a:rPr lang="az-Cyrl-AZ" b="1" dirty="0" smtClean="0"/>
              <a:t>37,16     Иезекииль</a:t>
            </a:r>
            <a:endParaRPr lang="az-Cyrl-AZ" b="1" dirty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1 Петр 5,12 </a:t>
            </a:r>
            <a:r>
              <a:rPr lang="az-Cyrl-AZ" b="1" dirty="0" smtClean="0"/>
              <a:t>      </a:t>
            </a:r>
            <a:r>
              <a:rPr lang="de-DE" b="1" dirty="0" smtClean="0"/>
              <a:t>	</a:t>
            </a:r>
            <a:r>
              <a:rPr lang="ru-RU" b="1" dirty="0" smtClean="0"/>
              <a:t>  </a:t>
            </a:r>
            <a:r>
              <a:rPr lang="az-Cyrl-AZ" b="1" dirty="0" smtClean="0"/>
              <a:t>Силуан</a:t>
            </a:r>
            <a:endParaRPr lang="az-Cyrl-AZ" b="1" dirty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Притч 25,1 </a:t>
            </a:r>
            <a:r>
              <a:rPr lang="de-DE" b="1" dirty="0" smtClean="0"/>
              <a:t>	</a:t>
            </a:r>
            <a:r>
              <a:rPr lang="ru-RU" b="1" dirty="0" smtClean="0"/>
              <a:t>  </a:t>
            </a:r>
            <a:r>
              <a:rPr lang="az-Cyrl-AZ" b="1" dirty="0" smtClean="0"/>
              <a:t>Езекия</a:t>
            </a:r>
            <a:endParaRPr lang="az-Cyrl-AZ" b="1" dirty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Иер </a:t>
            </a:r>
            <a:r>
              <a:rPr lang="az-Cyrl-AZ" b="1" dirty="0" smtClean="0"/>
              <a:t>36,28 </a:t>
            </a:r>
            <a:r>
              <a:rPr lang="de-DE" b="1" dirty="0" smtClean="0"/>
              <a:t>     </a:t>
            </a:r>
            <a:r>
              <a:rPr lang="az-Cyrl-AZ" b="1" dirty="0" smtClean="0"/>
              <a:t>Иеремия </a:t>
            </a:r>
            <a:endParaRPr lang="az-Cyrl-AZ" b="1" dirty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Откр 1,19 </a:t>
            </a:r>
            <a:r>
              <a:rPr lang="de-DE" b="1" dirty="0" smtClean="0"/>
              <a:t>	</a:t>
            </a:r>
            <a:r>
              <a:rPr lang="ru-RU" b="1" dirty="0" smtClean="0"/>
              <a:t>   </a:t>
            </a:r>
            <a:r>
              <a:rPr lang="az-Cyrl-AZ" b="1" dirty="0" smtClean="0"/>
              <a:t>Иоанн</a:t>
            </a:r>
            <a:endParaRPr lang="az-Cyrl-AZ" b="1" dirty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Пс </a:t>
            </a:r>
            <a:r>
              <a:rPr lang="az-Cyrl-AZ" b="1" dirty="0" smtClean="0"/>
              <a:t>1</a:t>
            </a:r>
            <a:r>
              <a:rPr lang="de-DE" b="1" dirty="0" smtClean="0"/>
              <a:t>6</a:t>
            </a:r>
            <a:r>
              <a:rPr lang="az-Cyrl-AZ" b="1" dirty="0" smtClean="0"/>
              <a:t>,1 </a:t>
            </a:r>
            <a:r>
              <a:rPr lang="de-DE" b="1" dirty="0" smtClean="0"/>
              <a:t>		</a:t>
            </a:r>
            <a:r>
              <a:rPr lang="ru-RU" b="1" dirty="0" smtClean="0"/>
              <a:t>   </a:t>
            </a:r>
            <a:r>
              <a:rPr lang="az-Cyrl-AZ" b="1" dirty="0" smtClean="0"/>
              <a:t>Давид </a:t>
            </a:r>
            <a:endParaRPr lang="az-Cyrl-AZ" b="1" dirty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Пс </a:t>
            </a:r>
            <a:r>
              <a:rPr lang="az-Cyrl-AZ" b="1" dirty="0" smtClean="0"/>
              <a:t>7</a:t>
            </a:r>
            <a:r>
              <a:rPr lang="de-DE" b="1" dirty="0" smtClean="0"/>
              <a:t>4</a:t>
            </a:r>
            <a:r>
              <a:rPr lang="az-Cyrl-AZ" b="1" dirty="0" smtClean="0"/>
              <a:t>,1 </a:t>
            </a:r>
            <a:r>
              <a:rPr lang="de-DE" b="1" dirty="0" smtClean="0"/>
              <a:t>		</a:t>
            </a:r>
            <a:r>
              <a:rPr lang="ru-RU" b="1" dirty="0" smtClean="0"/>
              <a:t>   </a:t>
            </a:r>
            <a:r>
              <a:rPr lang="az-Cyrl-AZ" b="1" dirty="0" smtClean="0"/>
              <a:t>Асаф</a:t>
            </a:r>
            <a:endParaRPr lang="az-Cyrl-AZ" b="1" dirty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z-Cyrl-AZ" b="1" dirty="0"/>
              <a:t>Исх 31.18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fontScale="92500" lnSpcReduction="10000"/>
          </a:bodyPr>
          <a:lstStyle/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Исследование</a:t>
            </a:r>
            <a:endParaRPr lang="de-DE" b="1" dirty="0" smtClean="0"/>
          </a:p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Выбор </a:t>
            </a:r>
            <a:r>
              <a:rPr lang="az-Cyrl-AZ" b="1" dirty="0"/>
              <a:t>(подбор</a:t>
            </a:r>
            <a:r>
              <a:rPr lang="az-Cyrl-AZ" b="1" dirty="0" smtClean="0"/>
              <a:t>)</a:t>
            </a:r>
            <a:endParaRPr lang="de-DE" b="1" dirty="0" smtClean="0"/>
          </a:p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Диктовка</a:t>
            </a:r>
            <a:endParaRPr lang="de-DE" b="1" dirty="0" smtClean="0"/>
          </a:p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Секретариат</a:t>
            </a:r>
            <a:endParaRPr lang="de-DE" b="1" dirty="0" smtClean="0"/>
          </a:p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Коллекции</a:t>
            </a:r>
            <a:endParaRPr lang="de-DE" b="1" dirty="0" smtClean="0"/>
          </a:p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Повторения</a:t>
            </a:r>
            <a:endParaRPr lang="de-DE" b="1" dirty="0" smtClean="0"/>
          </a:p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Описание</a:t>
            </a:r>
            <a:endParaRPr lang="de-DE" b="1" dirty="0" smtClean="0"/>
          </a:p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Молитва</a:t>
            </a:r>
            <a:endParaRPr lang="de-DE" b="1" dirty="0" smtClean="0"/>
          </a:p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Песня</a:t>
            </a:r>
            <a:endParaRPr lang="de-DE" b="1" dirty="0" smtClean="0"/>
          </a:p>
          <a:p>
            <a:pPr marL="596900" indent="-514350">
              <a:buFont typeface="+mj-lt"/>
              <a:buAutoNum type="arabicPeriod"/>
            </a:pPr>
            <a:r>
              <a:rPr lang="az-Cyrl-AZ" b="1" dirty="0" smtClean="0"/>
              <a:t>Перст Божий</a:t>
            </a:r>
            <a:endParaRPr lang="az-Cyrl-A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9087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13" y="0"/>
            <a:ext cx="987187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/>
              <a:t>Что говорит против надёжности Св. Писания?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23528" y="1689496"/>
            <a:ext cx="8610922" cy="49078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95313" indent="-514350" eaLnBrk="1" hangingPunct="1">
              <a:buFont typeface="Gill Sans MT" pitchFamily="34" charset="0"/>
              <a:buAutoNum type="arabicPeriod"/>
              <a:defRPr/>
            </a:pPr>
            <a:r>
              <a:rPr lang="ru-RU" sz="2800" dirty="0"/>
              <a:t>Писалась на протяжении более 1600 </a:t>
            </a:r>
            <a:r>
              <a:rPr lang="ru-RU" sz="2800" dirty="0" smtClean="0"/>
              <a:t>лет</a:t>
            </a:r>
            <a:endParaRPr lang="de-DE" sz="2800" dirty="0" smtClean="0"/>
          </a:p>
          <a:p>
            <a:pPr marL="595313" indent="-514350" eaLnBrk="1" hangingPunct="1">
              <a:buFont typeface="Gill Sans MT" pitchFamily="34" charset="0"/>
              <a:buAutoNum type="arabicPeriod"/>
              <a:defRPr/>
            </a:pPr>
            <a:r>
              <a:rPr lang="ru-RU" sz="2800" dirty="0"/>
              <a:t>Писалась более чем 40 авторами из всех общественных слоев, включая царей, крестьян, философов, рыбаков, поэтов, государственных деятелей, ученых и </a:t>
            </a:r>
            <a:r>
              <a:rPr lang="ru-RU" sz="2800" dirty="0" smtClean="0"/>
              <a:t>т.д</a:t>
            </a:r>
            <a:endParaRPr lang="de-DE" sz="2800" dirty="0" smtClean="0"/>
          </a:p>
          <a:p>
            <a:pPr marL="595313" indent="-514350" eaLnBrk="1" hangingPunct="1">
              <a:buFont typeface="Gill Sans MT" pitchFamily="34" charset="0"/>
              <a:buAutoNum type="arabicPeriod"/>
              <a:defRPr/>
            </a:pPr>
            <a:r>
              <a:rPr lang="ru-RU" sz="2800" dirty="0" smtClean="0"/>
              <a:t>Писалась </a:t>
            </a:r>
            <a:r>
              <a:rPr lang="ru-RU" sz="2800" dirty="0"/>
              <a:t>в самых различных </a:t>
            </a:r>
            <a:r>
              <a:rPr lang="ru-RU" sz="2800" dirty="0" smtClean="0"/>
              <a:t>местах </a:t>
            </a:r>
            <a:r>
              <a:rPr lang="en-US" sz="2800" dirty="0" smtClean="0"/>
              <a:t>–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сколне</a:t>
            </a:r>
            <a:r>
              <a:rPr lang="ru-RU" sz="2800" dirty="0" smtClean="0"/>
              <a:t> горы, в тюрьме,</a:t>
            </a:r>
            <a:r>
              <a:rPr lang="ru-RU" sz="2800" dirty="0"/>
              <a:t> </a:t>
            </a:r>
            <a:r>
              <a:rPr lang="ru-RU" sz="2800" dirty="0" smtClean="0"/>
              <a:t>на острове и т. д.</a:t>
            </a:r>
            <a:endParaRPr lang="de-DE" sz="2800" dirty="0" smtClean="0"/>
          </a:p>
          <a:p>
            <a:pPr marL="595313" indent="-514350" eaLnBrk="1" hangingPunct="1">
              <a:buFont typeface="Gill Sans MT" pitchFamily="34" charset="0"/>
              <a:buAutoNum type="arabicPeriod"/>
              <a:defRPr/>
            </a:pPr>
            <a:r>
              <a:rPr lang="ru-RU" sz="2800" dirty="0"/>
              <a:t>Писалась при разных </a:t>
            </a:r>
            <a:r>
              <a:rPr lang="ru-RU" sz="2800" dirty="0" smtClean="0"/>
              <a:t>обстоятельствах</a:t>
            </a:r>
            <a:endParaRPr lang="de-DE" sz="2800" dirty="0" smtClean="0"/>
          </a:p>
          <a:p>
            <a:pPr marL="595313" indent="-514350" eaLnBrk="1" hangingPunct="1">
              <a:buFont typeface="Gill Sans MT" pitchFamily="34" charset="0"/>
              <a:buAutoNum type="arabicPeriod"/>
              <a:defRPr/>
            </a:pPr>
            <a:r>
              <a:rPr lang="ru-RU" sz="2800" dirty="0"/>
              <a:t>Писалась на трех языках</a:t>
            </a:r>
            <a:endParaRPr lang="de-DE" sz="2800" dirty="0" smtClean="0"/>
          </a:p>
          <a:p>
            <a:pPr marL="595313" indent="-514350" eaLnBrk="1" hangingPunct="1">
              <a:buFont typeface="Gill Sans MT" pitchFamily="34" charset="0"/>
              <a:buAutoNum type="arabicPeriod"/>
              <a:defRPr/>
            </a:pPr>
            <a:r>
              <a:rPr lang="ru-RU" sz="2800" dirty="0"/>
              <a:t>Писалась в разных </a:t>
            </a:r>
            <a:r>
              <a:rPr lang="ru-RU" sz="2800" dirty="0" smtClean="0"/>
              <a:t>настроениях</a:t>
            </a:r>
            <a:endParaRPr lang="de-DE" sz="2800" dirty="0" smtClean="0"/>
          </a:p>
          <a:p>
            <a:pPr marL="595313" indent="-514350" eaLnBrk="1" hangingPunct="1">
              <a:buFont typeface="Gill Sans MT" pitchFamily="34" charset="0"/>
              <a:buAutoNum type="arabicPeriod"/>
              <a:defRPr/>
            </a:pP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13" y="0"/>
            <a:ext cx="987187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9087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913785"/>
              </p:ext>
            </p:extLst>
          </p:nvPr>
        </p:nvGraphicFramePr>
        <p:xfrm>
          <a:off x="-2" y="0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745"/>
                <a:gridCol w="2698254"/>
                <a:gridCol w="2286001"/>
                <a:gridCol w="2286001"/>
              </a:tblGrid>
              <a:tr h="1279589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Коран</a:t>
                      </a:r>
                      <a:endParaRPr lang="de-DE" sz="3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smtClean="0"/>
                        <a:t>Книга Мормона</a:t>
                      </a:r>
                      <a:endParaRPr lang="ru-RU" sz="3600" b="1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smtClean="0"/>
                        <a:t>Библия</a:t>
                      </a:r>
                      <a:endParaRPr lang="de-DE" sz="360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0626">
                <a:tc>
                  <a:txBody>
                    <a:bodyPr/>
                    <a:lstStyle/>
                    <a:p>
                      <a:r>
                        <a:rPr lang="de-DE" sz="2000" b="1" smtClean="0"/>
                        <a:t>1. </a:t>
                      </a:r>
                      <a:r>
                        <a:rPr lang="ru-RU" sz="2000" b="1" smtClean="0"/>
                        <a:t>Автор</a:t>
                      </a:r>
                      <a:endParaRPr lang="de-DE" sz="2000" b="1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Мухаммад</a:t>
                      </a:r>
                      <a:endParaRPr lang="de-DE" sz="2000" dirty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+mn-lt"/>
                        </a:rPr>
                        <a:t>Джозеф Смит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latin typeface="Corbel" pitchFamily="34" charset="0"/>
                        </a:rPr>
                        <a:t>40</a:t>
                      </a:r>
                      <a:r>
                        <a:rPr lang="de-DE" sz="2000" smtClean="0">
                          <a:latin typeface="+mn-lt"/>
                        </a:rPr>
                        <a:t> </a:t>
                      </a:r>
                      <a:r>
                        <a:rPr lang="ru-RU" sz="2000" smtClean="0">
                          <a:latin typeface="+mn-lt"/>
                        </a:rPr>
                        <a:t>авторов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0626">
                <a:tc>
                  <a:txBody>
                    <a:bodyPr/>
                    <a:lstStyle/>
                    <a:p>
                      <a:r>
                        <a:rPr lang="de-DE" sz="2000" b="1" smtClean="0"/>
                        <a:t>2. </a:t>
                      </a:r>
                      <a:r>
                        <a:rPr lang="ru-RU" sz="2000" b="1" smtClean="0"/>
                        <a:t>Время</a:t>
                      </a:r>
                      <a:endParaRPr lang="de-DE" sz="2000" b="1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latin typeface="Corbel" pitchFamily="34" charset="0"/>
                        </a:rPr>
                        <a:t>22</a:t>
                      </a:r>
                      <a:r>
                        <a:rPr lang="de-DE" sz="2000" smtClean="0">
                          <a:latin typeface="+mn-lt"/>
                        </a:rPr>
                        <a:t> </a:t>
                      </a:r>
                      <a:r>
                        <a:rPr lang="ru-RU" sz="2000" smtClean="0">
                          <a:latin typeface="+mn-lt"/>
                        </a:rPr>
                        <a:t>года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latin typeface="Corbel" pitchFamily="34" charset="0"/>
                        </a:rPr>
                        <a:t>7</a:t>
                      </a:r>
                      <a:r>
                        <a:rPr lang="de-DE" sz="2000" smtClean="0">
                          <a:latin typeface="+mn-lt"/>
                        </a:rPr>
                        <a:t> </a:t>
                      </a:r>
                      <a:r>
                        <a:rPr lang="ru-RU" sz="2000" smtClean="0">
                          <a:latin typeface="+mn-lt"/>
                        </a:rPr>
                        <a:t>лет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latin typeface="Corbel" pitchFamily="34" charset="0"/>
                        </a:rPr>
                        <a:t>1.500</a:t>
                      </a:r>
                      <a:r>
                        <a:rPr lang="de-DE" sz="2000" smtClean="0">
                          <a:latin typeface="+mn-lt"/>
                        </a:rPr>
                        <a:t> </a:t>
                      </a:r>
                      <a:r>
                        <a:rPr lang="ru-RU" sz="2000" smtClean="0">
                          <a:latin typeface="+mn-lt"/>
                        </a:rPr>
                        <a:t>лет</a:t>
                      </a:r>
                      <a:endParaRPr lang="de-DE" sz="2000" smtClean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0626">
                <a:tc>
                  <a:txBody>
                    <a:bodyPr/>
                    <a:lstStyle/>
                    <a:p>
                      <a:r>
                        <a:rPr lang="de-DE" sz="2000" b="1" smtClean="0"/>
                        <a:t>3. </a:t>
                      </a:r>
                      <a:r>
                        <a:rPr lang="ru-RU" sz="2000" b="1" smtClean="0"/>
                        <a:t>Место</a:t>
                      </a:r>
                      <a:endParaRPr lang="de-DE" sz="2000" b="1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+mn-lt"/>
                        </a:rPr>
                        <a:t>Мекка, Медина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+mn-lt"/>
                        </a:rPr>
                        <a:t>Манчестер, штат Нью-Йорк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latin typeface="Corbel" pitchFamily="34" charset="0"/>
                        </a:rPr>
                        <a:t>3</a:t>
                      </a:r>
                      <a:r>
                        <a:rPr lang="de-DE" sz="2000" smtClean="0">
                          <a:latin typeface="+mn-lt"/>
                        </a:rPr>
                        <a:t> </a:t>
                      </a:r>
                      <a:r>
                        <a:rPr lang="ru-RU" sz="2000" smtClean="0">
                          <a:latin typeface="+mn-lt"/>
                        </a:rPr>
                        <a:t>континента, различные места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87953">
                <a:tc>
                  <a:txBody>
                    <a:bodyPr/>
                    <a:lstStyle/>
                    <a:p>
                      <a:r>
                        <a:rPr lang="de-DE" sz="2000" b="1" smtClean="0"/>
                        <a:t>4. </a:t>
                      </a:r>
                      <a:r>
                        <a:rPr lang="ru-RU" sz="2000" b="1" smtClean="0"/>
                        <a:t>Язык</a:t>
                      </a:r>
                      <a:endParaRPr lang="de-DE" sz="2000" b="1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+mn-lt"/>
                        </a:rPr>
                        <a:t>арабский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+mn-lt"/>
                        </a:rPr>
                        <a:t>реформированный египетский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+mn-lt"/>
                        </a:rPr>
                        <a:t>Еврейский</a:t>
                      </a:r>
                      <a:r>
                        <a:rPr lang="de-DE" sz="2000" smtClean="0">
                          <a:latin typeface="+mn-lt"/>
                        </a:rPr>
                        <a:t>,</a:t>
                      </a:r>
                      <a:endParaRPr lang="ru-RU" sz="2000" smtClean="0">
                        <a:latin typeface="+mn-lt"/>
                      </a:endParaRPr>
                    </a:p>
                    <a:p>
                      <a:r>
                        <a:rPr lang="ru-RU" sz="2000" smtClean="0">
                          <a:latin typeface="+mn-lt"/>
                        </a:rPr>
                        <a:t>Арамейский</a:t>
                      </a:r>
                      <a:r>
                        <a:rPr lang="de-DE" sz="2000" smtClean="0">
                          <a:latin typeface="+mn-lt"/>
                        </a:rPr>
                        <a:t>,</a:t>
                      </a:r>
                      <a:endParaRPr lang="ru-RU" sz="2000" smtClean="0">
                        <a:latin typeface="+mn-lt"/>
                      </a:endParaRPr>
                    </a:p>
                    <a:p>
                      <a:r>
                        <a:rPr lang="ru-RU" sz="2000" smtClean="0">
                          <a:latin typeface="+mn-lt"/>
                        </a:rPr>
                        <a:t>греческий</a:t>
                      </a:r>
                      <a:r>
                        <a:rPr lang="de-DE" sz="2000" smtClean="0">
                          <a:latin typeface="+mn-lt"/>
                        </a:rPr>
                        <a:t>,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0626">
                <a:tc>
                  <a:txBody>
                    <a:bodyPr/>
                    <a:lstStyle/>
                    <a:p>
                      <a:r>
                        <a:rPr lang="de-DE" sz="2000" b="1" smtClean="0"/>
                        <a:t>5. </a:t>
                      </a:r>
                      <a:r>
                        <a:rPr lang="ru-RU" sz="2000" b="1" smtClean="0"/>
                        <a:t>Метод</a:t>
                      </a:r>
                      <a:endParaRPr lang="de-DE" sz="2000" b="1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+mn-lt"/>
                        </a:rPr>
                        <a:t>Транс</a:t>
                      </a:r>
                      <a:endParaRPr lang="de-DE" sz="2000" smtClean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+mn-lt"/>
                        </a:rPr>
                        <a:t>Урим и Туммим</a:t>
                      </a:r>
                      <a:endParaRPr lang="de-DE" sz="200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>
                          <a:latin typeface="+mn-lt"/>
                        </a:rPr>
                        <a:t>различный</a:t>
                      </a:r>
                      <a:endParaRPr lang="de-DE" sz="2000" smtClean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87953">
                <a:tc>
                  <a:txBody>
                    <a:bodyPr/>
                    <a:lstStyle/>
                    <a:p>
                      <a:r>
                        <a:rPr lang="de-DE" sz="2000" b="1" smtClean="0"/>
                        <a:t>6. </a:t>
                      </a:r>
                      <a:r>
                        <a:rPr lang="ru-RU" sz="2000" b="1" smtClean="0"/>
                        <a:t>Переводы</a:t>
                      </a:r>
                      <a:endParaRPr lang="de-DE" sz="2000" b="1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немецкий: более 50</a:t>
                      </a:r>
                      <a:endParaRPr lang="de-DE" sz="2000" dirty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больше </a:t>
                      </a:r>
                      <a:r>
                        <a:rPr kumimoji="0" lang="de-DE" sz="2000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108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</a:rPr>
                        <a:t>языков</a:t>
                      </a:r>
                      <a:endParaRPr lang="de-DE" sz="2000" dirty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rbel" pitchFamily="34" charset="0"/>
                        </a:rPr>
                        <a:t>2008: 2479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Много методов - много ошибок?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Inhaltsplatzhalter 5"/>
          <p:cNvSpPr>
            <a:spLocks noGrp="1"/>
          </p:cNvSpPr>
          <p:nvPr>
            <p:ph idx="1"/>
          </p:nvPr>
        </p:nvSpPr>
        <p:spPr>
          <a:xfrm>
            <a:off x="1043608" y="1447800"/>
            <a:ext cx="7890842" cy="48006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5400" dirty="0"/>
              <a:t>Является Писание человеческим или Божьим Словом?</a:t>
            </a:r>
            <a:endParaRPr lang="de-DE" sz="5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93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/>
              <a:t>Доказательства </a:t>
            </a:r>
            <a:r>
              <a:rPr lang="ru-RU" sz="4000" b="1" dirty="0" smtClean="0"/>
              <a:t>Богодухновенности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930" cy="53655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+mj-lt"/>
              <a:buAutoNum type="arabicPeriod"/>
            </a:pPr>
            <a:r>
              <a:rPr lang="ru-RU" sz="3600" b="1" dirty="0" smtClean="0"/>
              <a:t> Отсутствие ошибок.</a:t>
            </a:r>
            <a:r>
              <a:rPr lang="de-DE" sz="3600" b="1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ru-RU" sz="3600" b="1" smtClean="0"/>
              <a:t> Правдивость</a:t>
            </a:r>
            <a:endParaRPr lang="de-DE" sz="3600" b="1" dirty="0" smtClean="0"/>
          </a:p>
          <a:p>
            <a:pPr>
              <a:buFont typeface="+mj-lt"/>
              <a:buAutoNum type="arabicPeriod"/>
            </a:pPr>
            <a:r>
              <a:rPr lang="ru-RU" sz="3600" b="1" smtClean="0"/>
              <a:t> Исполнение пророчеств</a:t>
            </a:r>
            <a:endParaRPr lang="de-DE" sz="3600" b="1" smtClean="0"/>
          </a:p>
          <a:p>
            <a:pPr>
              <a:buFont typeface="+mj-lt"/>
              <a:buAutoNum type="arabicPeriod"/>
            </a:pPr>
            <a:r>
              <a:rPr lang="ru-RU" sz="3600" b="1" smtClean="0"/>
              <a:t>Единство</a:t>
            </a:r>
            <a:endParaRPr lang="de-DE" sz="3600" b="1" dirty="0" smtClean="0"/>
          </a:p>
          <a:p>
            <a:pPr>
              <a:buFont typeface="+mj-lt"/>
              <a:buAutoNum type="arabicPeriod"/>
            </a:pPr>
            <a:r>
              <a:rPr lang="ru-RU" sz="3600" b="1" smtClean="0"/>
              <a:t> Актуальность</a:t>
            </a:r>
            <a:endParaRPr lang="de-DE" sz="3600" b="1" dirty="0" smtClean="0"/>
          </a:p>
          <a:p>
            <a:pPr>
              <a:buFont typeface="+mj-lt"/>
              <a:buAutoNum type="arabicPeriod"/>
            </a:pPr>
            <a:r>
              <a:rPr lang="ru-RU" sz="3600" b="1" dirty="0" smtClean="0"/>
              <a:t> </a:t>
            </a:r>
            <a:r>
              <a:rPr lang="ru-RU" sz="3600" b="1" smtClean="0"/>
              <a:t>Моральная сила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7622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93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Два важнейших места Писания</a:t>
            </a:r>
            <a:endParaRPr lang="de-DE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930" cy="5267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de-DE" sz="4000" dirty="0" smtClean="0"/>
              <a:t>1. </a:t>
            </a:r>
            <a:r>
              <a:rPr lang="ru-RU" sz="4000" dirty="0" smtClean="0"/>
              <a:t>2 </a:t>
            </a:r>
            <a:r>
              <a:rPr lang="ru-RU" sz="4000" dirty="0"/>
              <a:t>Тим </a:t>
            </a:r>
            <a:r>
              <a:rPr lang="ru-RU" sz="4000" dirty="0" smtClean="0"/>
              <a:t>3,16-17</a:t>
            </a:r>
            <a:r>
              <a:rPr lang="de-DE" sz="4000" dirty="0"/>
              <a:t> - </a:t>
            </a:r>
            <a:r>
              <a:rPr lang="de-DE" sz="3800" b="1" dirty="0" err="1">
                <a:latin typeface="Symbol" pitchFamily="18" charset="2"/>
              </a:rPr>
              <a:t>pasa</a:t>
            </a:r>
            <a:r>
              <a:rPr lang="de-DE" sz="3800" b="1" dirty="0">
                <a:latin typeface="Symbol" pitchFamily="18" charset="2"/>
              </a:rPr>
              <a:t> </a:t>
            </a:r>
            <a:r>
              <a:rPr lang="de-DE" sz="3800" b="1" dirty="0" err="1">
                <a:latin typeface="Symbol" pitchFamily="18" charset="2"/>
              </a:rPr>
              <a:t>grafh</a:t>
            </a:r>
            <a:r>
              <a:rPr lang="de-DE" sz="3800" b="1" dirty="0">
                <a:latin typeface="Symbol" pitchFamily="18" charset="2"/>
              </a:rPr>
              <a:t> </a:t>
            </a:r>
            <a:r>
              <a:rPr lang="de-DE" sz="3800" b="1" dirty="0" err="1">
                <a:latin typeface="Symbol" pitchFamily="18" charset="2"/>
              </a:rPr>
              <a:t>qeopneustos</a:t>
            </a:r>
            <a:r>
              <a:rPr lang="de-DE" sz="3800" b="1" dirty="0">
                <a:latin typeface="Symbol" pitchFamily="18" charset="2"/>
              </a:rPr>
              <a:t> </a:t>
            </a:r>
            <a:endParaRPr lang="de-DE" sz="4000" b="1" dirty="0" smtClean="0">
              <a:latin typeface="Symbol" pitchFamily="18" charset="2"/>
            </a:endParaRPr>
          </a:p>
          <a:p>
            <a:r>
              <a:rPr lang="ru-RU" sz="3800" b="1" dirty="0" smtClean="0">
                <a:latin typeface="PetersburgCTT" pitchFamily="18" charset="0"/>
              </a:rPr>
              <a:t>«</a:t>
            </a:r>
            <a:r>
              <a:rPr lang="de-DE" sz="3800" b="1" dirty="0" smtClean="0">
                <a:latin typeface="PetersburgCTT" pitchFamily="18" charset="0"/>
              </a:rPr>
              <a:t>Pasa </a:t>
            </a:r>
            <a:r>
              <a:rPr lang="de-DE" sz="3800" b="1" dirty="0" err="1">
                <a:latin typeface="PetersburgCTT" pitchFamily="18" charset="0"/>
              </a:rPr>
              <a:t>graphe</a:t>
            </a:r>
            <a:r>
              <a:rPr lang="de-DE" sz="3800" b="1" dirty="0">
                <a:latin typeface="PetersburgCTT" pitchFamily="18" charset="0"/>
              </a:rPr>
              <a:t> </a:t>
            </a:r>
            <a:r>
              <a:rPr lang="de-DE" sz="3800" b="1" dirty="0" err="1" smtClean="0">
                <a:latin typeface="PetersburgCTT" pitchFamily="18" charset="0"/>
              </a:rPr>
              <a:t>theopneustos</a:t>
            </a:r>
            <a:r>
              <a:rPr lang="ru-RU" sz="3800" b="1" dirty="0" smtClean="0">
                <a:latin typeface="PetersburgCTT" pitchFamily="18" charset="0"/>
              </a:rPr>
              <a:t>»</a:t>
            </a:r>
          </a:p>
          <a:p>
            <a:r>
              <a:rPr lang="ru-RU" sz="3800" b="1" dirty="0" smtClean="0">
                <a:latin typeface="PetersburgCTT" pitchFamily="18" charset="0"/>
              </a:rPr>
              <a:t>Всё Писание богодухновенно</a:t>
            </a:r>
            <a:endParaRPr lang="ru-RU" sz="3800" b="1" dirty="0">
              <a:latin typeface="PetersburgCT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8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93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Два важнейших места Писания</a:t>
            </a:r>
            <a:endParaRPr lang="de-DE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930" cy="5267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25246" indent="-742950" eaLnBrk="1" fontAlgn="auto" hangingPunct="1">
              <a:spcAft>
                <a:spcPts val="0"/>
              </a:spcAft>
              <a:buAutoNum type="arabicPeriod"/>
              <a:defRPr/>
            </a:pPr>
            <a:endParaRPr lang="ru-RU" sz="3800" b="1" dirty="0" smtClean="0">
              <a:latin typeface="PetersburgCTT" pitchFamily="18" charset="0"/>
            </a:endParaRPr>
          </a:p>
          <a:p>
            <a:r>
              <a:rPr lang="ru-RU" sz="3800" b="1" dirty="0" smtClean="0">
                <a:latin typeface="PetersburgCTT" pitchFamily="18" charset="0"/>
              </a:rPr>
              <a:t>Всё Писание </a:t>
            </a:r>
            <a:r>
              <a:rPr lang="ru-RU" sz="3800" b="1" dirty="0" err="1" smtClean="0">
                <a:latin typeface="PetersburgCTT" pitchFamily="18" charset="0"/>
              </a:rPr>
              <a:t>богодухновенно</a:t>
            </a:r>
            <a:endParaRPr lang="ru-RU" sz="3800" b="1" dirty="0" smtClean="0">
              <a:latin typeface="PetersburgCT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4000" i="1" dirty="0">
                <a:latin typeface="Calibri" charset="0"/>
              </a:rPr>
              <a:t>Фактически термин «</a:t>
            </a:r>
            <a:r>
              <a:rPr lang="ru-RU" sz="4000" i="1" dirty="0" err="1">
                <a:latin typeface="Calibri" charset="0"/>
              </a:rPr>
              <a:t>богодухновенно</a:t>
            </a:r>
            <a:r>
              <a:rPr lang="ru-RU" sz="4000" i="1" dirty="0">
                <a:latin typeface="Calibri" charset="0"/>
              </a:rPr>
              <a:t>» означает </a:t>
            </a:r>
            <a:r>
              <a:rPr lang="ru-RU" sz="4000" i="1" dirty="0" smtClean="0">
                <a:latin typeface="Calibri" charset="0"/>
              </a:rPr>
              <a:t>             « </a:t>
            </a:r>
            <a:r>
              <a:rPr lang="ru-RU" sz="4000" i="1" dirty="0">
                <a:latin typeface="Calibri" charset="0"/>
              </a:rPr>
              <a:t>Выдохнуто Богом».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i="1" dirty="0">
                <a:latin typeface="Calibri" charset="0"/>
              </a:rPr>
              <a:t>Конечно написали Библию люди, но «выдохнул» Ее Бог. Именно это утверждает Павел в послании к Тимофею.</a:t>
            </a:r>
          </a:p>
          <a:p>
            <a:endParaRPr lang="ru-RU" sz="3800" b="1" dirty="0">
              <a:latin typeface="PetersburgCT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Священное Писание?</a:t>
            </a:r>
            <a:endParaRPr lang="de-DE"/>
          </a:p>
        </p:txBody>
      </p:sp>
      <p:pic>
        <p:nvPicPr>
          <p:cNvPr id="1026" name="Bil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5839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Bild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442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Bild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66" y="1917272"/>
            <a:ext cx="266666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93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Два важнейших места Писания</a:t>
            </a:r>
            <a:endParaRPr lang="de-DE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930" cy="5267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de-DE" sz="3800" dirty="0" err="1" smtClean="0">
                <a:latin typeface="Corbel" pitchFamily="34" charset="0"/>
              </a:rPr>
              <a:t>Theopneustos</a:t>
            </a:r>
            <a:r>
              <a:rPr lang="de-DE" sz="3800" dirty="0" smtClean="0">
                <a:latin typeface="Corbel" pitchFamily="34" charset="0"/>
              </a:rPr>
              <a:t> – </a:t>
            </a:r>
            <a:r>
              <a:rPr lang="ru-RU" sz="3800" dirty="0" smtClean="0">
                <a:latin typeface="Corbel" pitchFamily="34" charset="0"/>
              </a:rPr>
              <a:t>одно из самых спорных слов в НЗ (1раз).</a:t>
            </a:r>
          </a:p>
          <a:p>
            <a:r>
              <a:rPr lang="ru-RU" sz="3800" dirty="0" smtClean="0">
                <a:latin typeface="Corbel" pitchFamily="34" charset="0"/>
              </a:rPr>
              <a:t>Что обозначает окончание – «</a:t>
            </a:r>
            <a:r>
              <a:rPr lang="de-DE" sz="3800" dirty="0" smtClean="0">
                <a:latin typeface="Corbel" pitchFamily="34" charset="0"/>
              </a:rPr>
              <a:t>tos</a:t>
            </a:r>
            <a:r>
              <a:rPr lang="ru-RU" sz="3800" dirty="0" smtClean="0">
                <a:latin typeface="Corbel" pitchFamily="34" charset="0"/>
              </a:rPr>
              <a:t>»?</a:t>
            </a:r>
          </a:p>
          <a:p>
            <a:pPr marL="825500" indent="-742950">
              <a:buFont typeface="+mj-lt"/>
              <a:buAutoNum type="arabicPeriod"/>
            </a:pPr>
            <a:r>
              <a:rPr lang="ru-RU" sz="3800" dirty="0" smtClean="0">
                <a:latin typeface="Corbel" pitchFamily="34" charset="0"/>
              </a:rPr>
              <a:t>Внутреннее состояние автора – он вдохновлённый человек</a:t>
            </a:r>
          </a:p>
          <a:p>
            <a:pPr marL="825500" indent="-742950">
              <a:buFont typeface="+mj-lt"/>
              <a:buAutoNum type="arabicPeriod"/>
            </a:pPr>
            <a:r>
              <a:rPr lang="ru-RU" sz="3800" dirty="0" smtClean="0">
                <a:latin typeface="Corbel" pitchFamily="34" charset="0"/>
              </a:rPr>
              <a:t>Варфильд провёл </a:t>
            </a:r>
            <a:r>
              <a:rPr lang="ru-RU" sz="4000" dirty="0" smtClean="0">
                <a:latin typeface="Corbel" pitchFamily="34" charset="0"/>
              </a:rPr>
              <a:t>обширное исследование слов с этим окончанием и пришёл к выводу, что оно обозначает вдохновлённый продукт, в данном случае Святое Писание.</a:t>
            </a:r>
          </a:p>
          <a:p>
            <a:r>
              <a:rPr lang="ru-RU" sz="4000" dirty="0" smtClean="0">
                <a:latin typeface="Corbel" pitchFamily="34" charset="0"/>
              </a:rPr>
              <a:t>Бенард Рамм пишет: «Итак это слово имеет отношение не к человеку (хотя это не исключено), но к Богу, который производит Писание.»</a:t>
            </a:r>
            <a:endParaRPr lang="ru-RU" sz="38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8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93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Два важнейших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мест</a:t>
            </a:r>
            <a:r>
              <a:rPr lang="de-DE" dirty="0" smtClean="0">
                <a:solidFill>
                  <a:schemeClr val="tx2">
                    <a:satMod val="130000"/>
                  </a:schemeClr>
                </a:solidFill>
                <a:latin typeface="Corbel" pitchFamily="34" charset="0"/>
              </a:rPr>
              <a:t>a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Corbel" pitchFamily="34" charset="0"/>
              </a:rPr>
              <a:t>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Писания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930" cy="5267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de-DE" sz="4000" dirty="0" smtClean="0"/>
              <a:t>II. </a:t>
            </a:r>
            <a:r>
              <a:rPr lang="ru-RU" sz="4000" dirty="0" smtClean="0"/>
              <a:t>2 Петр 1, </a:t>
            </a:r>
            <a:r>
              <a:rPr lang="de-DE" sz="4000" dirty="0" smtClean="0">
                <a:latin typeface="Corbel" pitchFamily="34" charset="0"/>
              </a:rPr>
              <a:t>19</a:t>
            </a:r>
            <a:r>
              <a:rPr lang="ru-RU" sz="4000" dirty="0" smtClean="0"/>
              <a:t>-21</a:t>
            </a:r>
            <a:r>
              <a:rPr lang="de-DE" sz="4000" dirty="0" smtClean="0"/>
              <a:t>: </a:t>
            </a:r>
            <a:r>
              <a:rPr lang="ru-RU" sz="4000" dirty="0" smtClean="0">
                <a:latin typeface="PetersburgCTT" pitchFamily="18" charset="0"/>
              </a:rPr>
              <a:t>будучи движимы Духом Святым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l-GR" sz="4000" b="1" dirty="0" smtClean="0">
                <a:hlinkClick r:id="rId3" action="ppaction://hlinkfile"/>
              </a:rPr>
              <a:t> </a:t>
            </a:r>
            <a:r>
              <a:rPr lang="el-GR" dirty="0" smtClean="0">
                <a:hlinkClick r:id="rId4" action="ppaction://hlinkfile"/>
              </a:rPr>
              <a:t>ου</a:t>
            </a:r>
            <a:r>
              <a:rPr lang="el-GR" dirty="0" smtClean="0"/>
              <a:t> не </a:t>
            </a:r>
            <a:r>
              <a:rPr lang="el-GR" dirty="0" smtClean="0">
                <a:hlinkClick r:id="rId5" action="ppaction://hlinkfile"/>
              </a:rPr>
              <a:t>γαρ</a:t>
            </a:r>
            <a:r>
              <a:rPr lang="el-GR" dirty="0" smtClean="0"/>
              <a:t> ведь </a:t>
            </a:r>
            <a:r>
              <a:rPr lang="el-GR" dirty="0" smtClean="0">
                <a:hlinkClick r:id="rId6" action="ppaction://hlinkfile"/>
              </a:rPr>
              <a:t>θελήματι</a:t>
            </a:r>
            <a:r>
              <a:rPr lang="el-GR" dirty="0" smtClean="0"/>
              <a:t> волей </a:t>
            </a:r>
            <a:r>
              <a:rPr lang="el-GR" dirty="0" smtClean="0">
                <a:hlinkClick r:id="rId7" action="ppaction://hlinkfile"/>
              </a:rPr>
              <a:t>ανθρώπου</a:t>
            </a:r>
            <a:r>
              <a:rPr lang="el-GR" dirty="0" smtClean="0"/>
              <a:t> человека </a:t>
            </a:r>
            <a:r>
              <a:rPr lang="el-GR" dirty="0" smtClean="0">
                <a:hlinkClick r:id="rId8" action="ppaction://hlinkfile"/>
              </a:rPr>
              <a:t>ηνέχθη</a:t>
            </a:r>
            <a:r>
              <a:rPr lang="el-GR" dirty="0" smtClean="0"/>
              <a:t> было принесено </a:t>
            </a:r>
            <a:r>
              <a:rPr lang="el-GR" dirty="0" smtClean="0">
                <a:hlinkClick r:id="rId9" action="ppaction://hlinkfile"/>
              </a:rPr>
              <a:t>προφητεία</a:t>
            </a:r>
            <a:r>
              <a:rPr lang="el-GR" dirty="0" smtClean="0"/>
              <a:t> пророчество </a:t>
            </a:r>
            <a:r>
              <a:rPr lang="el-GR" dirty="0" smtClean="0">
                <a:hlinkClick r:id="rId10" action="ppaction://hlinkfile"/>
              </a:rPr>
              <a:t>ποτέ,</a:t>
            </a:r>
            <a:r>
              <a:rPr lang="el-GR" dirty="0" smtClean="0"/>
              <a:t> когда-либо, </a:t>
            </a:r>
            <a:r>
              <a:rPr lang="el-GR" dirty="0" smtClean="0">
                <a:hlinkClick r:id="rId11" action="ppaction://hlinkfile"/>
              </a:rPr>
              <a:t>αλλα</a:t>
            </a:r>
            <a:r>
              <a:rPr lang="el-GR" dirty="0" smtClean="0"/>
              <a:t> но </a:t>
            </a:r>
            <a:r>
              <a:rPr lang="el-GR" dirty="0" smtClean="0">
                <a:hlinkClick r:id="rId12" action="ppaction://hlinkfile"/>
              </a:rPr>
              <a:t>υπο</a:t>
            </a:r>
            <a:r>
              <a:rPr lang="el-GR" dirty="0" smtClean="0"/>
              <a:t> </a:t>
            </a:r>
            <a:r>
              <a:rPr lang="el-GR" dirty="0" smtClean="0">
                <a:hlinkClick r:id="rId13" action="ppaction://hlinkfile"/>
              </a:rPr>
              <a:t>πνεύματος</a:t>
            </a:r>
            <a:r>
              <a:rPr lang="el-GR" dirty="0" smtClean="0"/>
              <a:t> Духом </a:t>
            </a:r>
            <a:r>
              <a:rPr lang="el-GR" dirty="0" smtClean="0">
                <a:hlinkClick r:id="rId14" action="ppaction://hlinkfile"/>
              </a:rPr>
              <a:t>αγίου</a:t>
            </a:r>
            <a:r>
              <a:rPr lang="el-GR" dirty="0" smtClean="0"/>
              <a:t> Святым </a:t>
            </a:r>
            <a:r>
              <a:rPr lang="el-GR" dirty="0" smtClean="0">
                <a:hlinkClick r:id="rId15" action="ppaction://hlinkfile"/>
              </a:rPr>
              <a:t>φερόμενοι</a:t>
            </a:r>
            <a:r>
              <a:rPr lang="el-GR" dirty="0" smtClean="0"/>
              <a:t> носимые </a:t>
            </a:r>
            <a:r>
              <a:rPr lang="el-GR" dirty="0" smtClean="0">
                <a:hlinkClick r:id="rId16" action="ppaction://hlinkfile"/>
              </a:rPr>
              <a:t>ελάλησαν</a:t>
            </a:r>
            <a:r>
              <a:rPr lang="el-GR" dirty="0" smtClean="0"/>
              <a:t> произнесли </a:t>
            </a:r>
            <a:r>
              <a:rPr lang="el-GR" dirty="0" smtClean="0">
                <a:hlinkClick r:id="rId17" action="ppaction://hlinkfile"/>
              </a:rPr>
              <a:t>απο</a:t>
            </a:r>
            <a:r>
              <a:rPr lang="el-GR" dirty="0" smtClean="0"/>
              <a:t> от </a:t>
            </a:r>
            <a:r>
              <a:rPr lang="el-GR" dirty="0" smtClean="0">
                <a:hlinkClick r:id="rId18" action="ppaction://hlinkfile"/>
              </a:rPr>
              <a:t>θεοũ</a:t>
            </a:r>
            <a:r>
              <a:rPr lang="el-GR" dirty="0" smtClean="0"/>
              <a:t> Бога </a:t>
            </a:r>
            <a:r>
              <a:rPr lang="el-GR" dirty="0" smtClean="0">
                <a:hlinkClick r:id="rId19" action="ppaction://hlinkfile"/>
              </a:rPr>
              <a:t>άνθρωποι.</a:t>
            </a:r>
            <a:r>
              <a:rPr lang="el-GR" dirty="0" smtClean="0"/>
              <a:t> люди. 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de-DE" dirty="0" smtClean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93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4400" dirty="0"/>
              <a:t>II. </a:t>
            </a:r>
            <a:r>
              <a:rPr lang="ru-RU" sz="4400" dirty="0"/>
              <a:t>2 </a:t>
            </a:r>
            <a:r>
              <a:rPr lang="ru-RU" sz="4400" dirty="0" smtClean="0"/>
              <a:t>Петр </a:t>
            </a:r>
            <a:r>
              <a:rPr lang="ru-RU" sz="4400" dirty="0"/>
              <a:t>1, </a:t>
            </a:r>
            <a:r>
              <a:rPr lang="de-DE" sz="4400" dirty="0">
                <a:latin typeface="Corbel" pitchFamily="34" charset="0"/>
              </a:rPr>
              <a:t>19</a:t>
            </a:r>
            <a:r>
              <a:rPr lang="ru-RU" sz="4400" dirty="0" smtClean="0"/>
              <a:t>-21 - выводы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930" cy="5267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53796" indent="-571500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Corbel" pitchFamily="34" charset="0"/>
              </a:rPr>
              <a:t>Это не придуманная человеческая идея или личное мнение </a:t>
            </a:r>
            <a:r>
              <a:rPr lang="ru-RU" dirty="0" smtClean="0">
                <a:latin typeface="Corbel" pitchFamily="34" charset="0"/>
              </a:rPr>
              <a:t>пророка</a:t>
            </a:r>
          </a:p>
          <a:p>
            <a:pPr marL="653796" indent="-571500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Corbel" pitchFamily="34" charset="0"/>
              </a:rPr>
              <a:t>Функция пророков: (</a:t>
            </a:r>
            <a:r>
              <a:rPr lang="en-US" dirty="0">
                <a:latin typeface="Corbel" pitchFamily="34" charset="0"/>
              </a:rPr>
              <a:t>Pro</a:t>
            </a:r>
            <a:r>
              <a:rPr lang="de-DE" dirty="0">
                <a:latin typeface="Corbel" pitchFamily="34" charset="0"/>
              </a:rPr>
              <a:t>+</a:t>
            </a:r>
            <a:r>
              <a:rPr lang="de-DE" dirty="0" err="1">
                <a:latin typeface="Corbel" pitchFamily="34" charset="0"/>
              </a:rPr>
              <a:t>pheteia</a:t>
            </a:r>
            <a:r>
              <a:rPr lang="ru-RU" dirty="0">
                <a:latin typeface="Corbel" pitchFamily="34" charset="0"/>
              </a:rPr>
              <a:t>)</a:t>
            </a:r>
            <a:r>
              <a:rPr lang="de-DE" dirty="0">
                <a:latin typeface="Corbel" pitchFamily="34" charset="0"/>
              </a:rPr>
              <a:t> – </a:t>
            </a:r>
            <a:r>
              <a:rPr lang="ru-RU" dirty="0">
                <a:latin typeface="Corbel" pitchFamily="34" charset="0"/>
              </a:rPr>
              <a:t>говорить от имени </a:t>
            </a:r>
            <a:r>
              <a:rPr lang="ru-RU" dirty="0" smtClean="0">
                <a:latin typeface="Corbel" pitchFamily="34" charset="0"/>
              </a:rPr>
              <a:t>кого-то</a:t>
            </a:r>
          </a:p>
          <a:p>
            <a:pPr marL="653796" indent="-571500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Corbel" pitchFamily="34" charset="0"/>
              </a:rPr>
              <a:t>Дух Святой есть двигатель, приноситель, источник откровения писания</a:t>
            </a:r>
          </a:p>
          <a:p>
            <a:pPr marL="653796" indent="-571500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Corbel" pitchFamily="34" charset="0"/>
              </a:rPr>
              <a:t>Пророки были движимы (носимы; слова, мысли были принесены) Духом Святым</a:t>
            </a:r>
          </a:p>
          <a:p>
            <a:pPr marL="653796" indent="-571500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Corbel" pitchFamily="34" charset="0"/>
              </a:rPr>
              <a:t>Писание создано </a:t>
            </a:r>
            <a:r>
              <a:rPr lang="ru-RU" dirty="0" smtClean="0">
                <a:latin typeface="Corbel" pitchFamily="34" charset="0"/>
              </a:rPr>
              <a:t>Богом</a:t>
            </a:r>
          </a:p>
          <a:p>
            <a:pPr marL="653796" indent="-571500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Corbel" pitchFamily="34" charset="0"/>
              </a:rPr>
              <a:t>Оно есть вернейшее, непогрешимое слово </a:t>
            </a:r>
            <a:r>
              <a:rPr lang="ru-RU" dirty="0">
                <a:latin typeface="Corbel" pitchFamily="34" charset="0"/>
              </a:rPr>
              <a:t>к</a:t>
            </a:r>
            <a:r>
              <a:rPr lang="ru-RU" dirty="0" smtClean="0">
                <a:latin typeface="Corbel" pitchFamily="34" charset="0"/>
              </a:rPr>
              <a:t>оторому можно всецело доверять</a:t>
            </a:r>
          </a:p>
          <a:p>
            <a:pPr marL="653796" indent="-571500" eaLnBrk="1" fontAlgn="auto" hangingPunct="1">
              <a:spcAft>
                <a:spcPts val="0"/>
              </a:spcAft>
              <a:defRPr/>
            </a:pPr>
            <a:endParaRPr lang="ru-RU" dirty="0" smtClean="0">
              <a:latin typeface="PetersburgCTT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de-DE" sz="40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102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effectLst/>
              </a:rPr>
              <a:t>Теории </a:t>
            </a:r>
            <a:r>
              <a:rPr lang="ru-RU" sz="3600" b="1" dirty="0" err="1" smtClean="0">
                <a:effectLst/>
              </a:rPr>
              <a:t>богодухновенности</a:t>
            </a:r>
            <a:r>
              <a:rPr lang="de-DE" sz="3600" b="1" dirty="0" smtClean="0">
                <a:solidFill>
                  <a:schemeClr val="tx2">
                    <a:satMod val="130000"/>
                  </a:schemeClr>
                </a:solidFill>
              </a:rPr>
              <a:t>/</a:t>
            </a: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Группы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en-US" sz="36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Какое одно из трех высказываний правильное?</a:t>
            </a:r>
            <a:endParaRPr lang="de-DE" sz="3600" b="1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746826" cy="4800600"/>
          </a:xfrm>
        </p:spPr>
        <p:txBody>
          <a:bodyPr/>
          <a:lstStyle/>
          <a:p>
            <a:pPr marL="595313" indent="-514350" eaLnBrk="1" hangingPunct="1">
              <a:buFont typeface="Gill Sans MT" pitchFamily="34" charset="0"/>
              <a:buAutoNum type="arabicPeriod"/>
            </a:pPr>
            <a:r>
              <a:rPr lang="ru-RU" dirty="0"/>
              <a:t>Библия содержит Слово Божье</a:t>
            </a:r>
          </a:p>
          <a:p>
            <a:pPr marL="595313" indent="-514350" eaLnBrk="1" hangingPunct="1">
              <a:buFont typeface="Gill Sans MT" pitchFamily="34" charset="0"/>
              <a:buAutoNum type="arabicPeriod"/>
            </a:pPr>
            <a:r>
              <a:rPr lang="ru-RU" dirty="0" smtClean="0"/>
              <a:t>Библия</a:t>
            </a:r>
            <a:r>
              <a:rPr lang="de-DE" dirty="0" smtClean="0"/>
              <a:t> </a:t>
            </a:r>
            <a:r>
              <a:rPr lang="ru-RU" dirty="0"/>
              <a:t>становится Словом Божием</a:t>
            </a:r>
          </a:p>
          <a:p>
            <a:pPr marL="595313" indent="-514350" eaLnBrk="1" hangingPunct="1">
              <a:buFont typeface="Gill Sans MT" pitchFamily="34" charset="0"/>
              <a:buAutoNum type="arabicPeriod"/>
            </a:pPr>
            <a:r>
              <a:rPr lang="ru-RU" dirty="0"/>
              <a:t>Библия есть Слово </a:t>
            </a:r>
            <a:r>
              <a:rPr lang="ru-RU" dirty="0" smtClean="0"/>
              <a:t>Божие </a:t>
            </a:r>
            <a:endParaRPr 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протяжении примерно 17 веков все теологи и толкователи Библии признавали, что Библия это записанное слово Бога!</a:t>
            </a:r>
          </a:p>
          <a:p>
            <a:r>
              <a:rPr lang="ru-RU" dirty="0" smtClean="0"/>
              <a:t>Но последние 200-300 л </a:t>
            </a:r>
            <a:r>
              <a:rPr lang="en-US" dirty="0" smtClean="0"/>
              <a:t>–</a:t>
            </a:r>
            <a:r>
              <a:rPr lang="ru-RU" dirty="0" smtClean="0"/>
              <a:t> это исторический документ, который содержит неточности, противоречия, ошибки, т д. На одном уровне с другими книгами.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3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44926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3200" b="1" dirty="0" err="1"/>
              <a:t>Millard</a:t>
            </a:r>
            <a:r>
              <a:rPr lang="de-DE" sz="3200" b="1" dirty="0"/>
              <a:t> Erickson: </a:t>
            </a:r>
            <a:r>
              <a:rPr lang="de-DE" sz="3200" b="1" dirty="0" smtClean="0">
                <a:solidFill>
                  <a:schemeClr val="tx1"/>
                </a:solidFill>
              </a:rPr>
              <a:t>3.2 </a:t>
            </a:r>
            <a:r>
              <a:rPr lang="ru-RU" sz="3200" b="1" dirty="0" smtClean="0"/>
              <a:t>Полная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ru-RU" sz="3200" b="1" smtClean="0"/>
              <a:t> </a:t>
            </a:r>
            <a:r>
              <a:rPr lang="ru-RU" sz="3200"/>
              <a:t>Определение Богодухновенности</a:t>
            </a:r>
            <a:endParaRPr lang="de-DE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916832"/>
            <a:ext cx="8610922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82550" indent="0">
              <a:buNone/>
            </a:pPr>
            <a:r>
              <a:rPr lang="ru-RU" sz="3400" dirty="0" smtClean="0"/>
              <a:t>Под </a:t>
            </a:r>
            <a:r>
              <a:rPr lang="ru-RU" sz="3400" dirty="0"/>
              <a:t>богодухновенностью Писания мы подразумеваем сверхъестественное влияние Святого Духа на авторов Писания, которое превратило их сочинения в точную запись откровения, привело к тому, что написанное ими каждое слово является действительно </a:t>
            </a:r>
            <a:r>
              <a:rPr lang="ru-RU" sz="3400" dirty="0" smtClean="0"/>
              <a:t>совершенным </a:t>
            </a:r>
            <a:r>
              <a:rPr lang="ru-RU" sz="3400" dirty="0"/>
              <a:t>и </a:t>
            </a:r>
            <a:r>
              <a:rPr lang="ru-RU" sz="3400" dirty="0" smtClean="0"/>
              <a:t>непогрешимым</a:t>
            </a:r>
            <a:r>
              <a:rPr lang="de-DE" sz="3400" dirty="0" smtClean="0"/>
              <a:t> </a:t>
            </a:r>
            <a:r>
              <a:rPr lang="ru-RU" sz="3400" dirty="0" smtClean="0"/>
              <a:t>Словом </a:t>
            </a:r>
            <a:r>
              <a:rPr lang="ru-RU" sz="3400" dirty="0"/>
              <a:t>Божьим</a:t>
            </a:r>
            <a:r>
              <a:rPr lang="ru-RU" sz="3400" dirty="0" smtClean="0"/>
              <a:t>.</a:t>
            </a:r>
            <a:endParaRPr lang="de-DE" sz="3400" dirty="0"/>
          </a:p>
        </p:txBody>
      </p:sp>
      <p:pic>
        <p:nvPicPr>
          <p:cNvPr id="6" name="Bild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544"/>
            <a:ext cx="13175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Bild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2" y="811"/>
            <a:ext cx="12192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13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44926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3200" b="1" dirty="0" err="1"/>
              <a:t>Millard</a:t>
            </a:r>
            <a:r>
              <a:rPr lang="de-DE" sz="3200" b="1" dirty="0"/>
              <a:t> Erickson: </a:t>
            </a:r>
            <a:r>
              <a:rPr lang="de-DE" sz="3200" b="1" dirty="0" smtClean="0">
                <a:solidFill>
                  <a:schemeClr val="tx1"/>
                </a:solidFill>
              </a:rPr>
              <a:t>3.2 </a:t>
            </a:r>
            <a:r>
              <a:rPr lang="ru-RU" sz="3200" b="1" dirty="0" smtClean="0"/>
              <a:t>Полная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ru-RU" sz="3200" b="1" smtClean="0"/>
              <a:t> </a:t>
            </a:r>
            <a:r>
              <a:rPr lang="ru-RU" sz="3200"/>
              <a:t>Определение Богодухновенности</a:t>
            </a:r>
            <a:endParaRPr lang="de-DE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916832"/>
            <a:ext cx="8610922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82550" indent="0">
              <a:buNone/>
            </a:pPr>
            <a:r>
              <a:rPr lang="ru-RU" sz="3400" dirty="0" smtClean="0"/>
              <a:t>Под </a:t>
            </a:r>
            <a:r>
              <a:rPr lang="ru-RU" sz="3400" dirty="0"/>
              <a:t>богодухновенностью Писания мы подразумеваем </a:t>
            </a:r>
            <a:r>
              <a:rPr lang="ru-RU" sz="3400" b="1" dirty="0"/>
              <a:t>сверхъестественное </a:t>
            </a:r>
            <a:r>
              <a:rPr lang="ru-RU" sz="3400" dirty="0"/>
              <a:t>влияние Святого Духа на авторов Писания, которое превратило их сочинения в </a:t>
            </a:r>
            <a:r>
              <a:rPr lang="ru-RU" sz="3400" b="1" dirty="0"/>
              <a:t>точную запись </a:t>
            </a:r>
            <a:r>
              <a:rPr lang="ru-RU" sz="3400" dirty="0"/>
              <a:t>откровения, привело к тому, что написанное ими </a:t>
            </a:r>
            <a:r>
              <a:rPr lang="ru-RU" sz="3400" b="1" dirty="0"/>
              <a:t>каждое слово</a:t>
            </a:r>
            <a:r>
              <a:rPr lang="ru-RU" sz="3400" dirty="0"/>
              <a:t> </a:t>
            </a:r>
            <a:r>
              <a:rPr lang="ru-RU" sz="3400" b="1" dirty="0"/>
              <a:t>является действительно </a:t>
            </a:r>
            <a:r>
              <a:rPr lang="ru-RU" sz="3400" b="1" u="sng" dirty="0" smtClean="0"/>
              <a:t>совершенным </a:t>
            </a:r>
            <a:r>
              <a:rPr lang="ru-RU" sz="3400" b="1" u="sng" dirty="0"/>
              <a:t>и </a:t>
            </a:r>
            <a:r>
              <a:rPr lang="ru-RU" sz="3400" b="1" u="sng" dirty="0" smtClean="0"/>
              <a:t>непогрешимым</a:t>
            </a:r>
            <a:r>
              <a:rPr lang="de-DE" sz="3400" b="1" u="sng" dirty="0" smtClean="0"/>
              <a:t> </a:t>
            </a:r>
            <a:r>
              <a:rPr lang="ru-RU" sz="3400" b="1" u="sng" dirty="0" smtClean="0"/>
              <a:t>Словом </a:t>
            </a:r>
            <a:r>
              <a:rPr lang="ru-RU" sz="3400" b="1" u="sng" dirty="0"/>
              <a:t>Божьим</a:t>
            </a:r>
            <a:r>
              <a:rPr lang="ru-RU" sz="3400" b="1" u="sng" dirty="0" smtClean="0"/>
              <a:t>.</a:t>
            </a:r>
            <a:endParaRPr lang="de-DE" sz="3400" b="1" u="sng" dirty="0"/>
          </a:p>
        </p:txBody>
      </p:sp>
      <p:pic>
        <p:nvPicPr>
          <p:cNvPr id="6" name="Bild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544"/>
            <a:ext cx="13175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Bild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2" y="811"/>
            <a:ext cx="12192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93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Процесс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9" name="Inhaltsplatzhalter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93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4000" dirty="0"/>
              <a:t>Святой Дух использовал </a:t>
            </a:r>
            <a:r>
              <a:rPr lang="ru-RU" sz="4000" b="1" dirty="0"/>
              <a:t>уникальные личности </a:t>
            </a:r>
            <a:r>
              <a:rPr lang="ru-RU" sz="4000" dirty="0"/>
              <a:t>авторов Писания, Он </a:t>
            </a:r>
            <a:r>
              <a:rPr lang="ru-RU" sz="4000" b="1" dirty="0"/>
              <a:t>руководил</a:t>
            </a:r>
            <a:r>
              <a:rPr lang="ru-RU" sz="4000" dirty="0"/>
              <a:t> и </a:t>
            </a:r>
            <a:r>
              <a:rPr lang="ru-RU" sz="4000" b="1" dirty="0"/>
              <a:t>управлял</a:t>
            </a:r>
            <a:r>
              <a:rPr lang="ru-RU" sz="4000" dirty="0"/>
              <a:t> ими таким образом, чтобы они </a:t>
            </a:r>
            <a:r>
              <a:rPr lang="ru-RU" sz="4000" b="1" dirty="0"/>
              <a:t>не написали ничего лишнего</a:t>
            </a:r>
            <a:r>
              <a:rPr lang="ru-RU" sz="4000" dirty="0"/>
              <a:t> и </a:t>
            </a:r>
            <a:r>
              <a:rPr lang="ru-RU" sz="4000" b="1" dirty="0"/>
              <a:t>без ошибок </a:t>
            </a:r>
            <a:r>
              <a:rPr lang="ru-RU" sz="4000" b="1" u="sng" dirty="0"/>
              <a:t>всё, что Он желал, чтобы они написали.</a:t>
            </a:r>
            <a:endParaRPr lang="de-DE" sz="4000" b="1" u="sng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Д</a:t>
            </a:r>
            <a:r>
              <a:rPr lang="ru-RU" sz="3200" dirty="0" smtClean="0"/>
              <a:t>ва </a:t>
            </a:r>
            <a:r>
              <a:rPr lang="ru-RU" sz="3200" dirty="0"/>
              <a:t>откровения</a:t>
            </a:r>
            <a:endParaRPr lang="de-DE" sz="3200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721632249"/>
              </p:ext>
            </p:extLst>
          </p:nvPr>
        </p:nvGraphicFramePr>
        <p:xfrm>
          <a:off x="95240" y="2000240"/>
          <a:ext cx="4262446" cy="403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404519268"/>
              </p:ext>
            </p:extLst>
          </p:nvPr>
        </p:nvGraphicFramePr>
        <p:xfrm>
          <a:off x="4738710" y="1968504"/>
          <a:ext cx="4262446" cy="403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179512" y="1772816"/>
            <a:ext cx="8784976" cy="5085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Авторство Бога и авторство человека. </a:t>
            </a:r>
            <a:r>
              <a:rPr lang="ru-RU" sz="2800" dirty="0"/>
              <a:t>Богодухновенность под­разумевает двойное авторство. Главный источник Библии — Святой Дух; но для того, чтобы создать Писание, Он действует посредством людей. </a:t>
            </a:r>
            <a:endParaRPr lang="ru-RU" sz="2800" dirty="0" smtClean="0"/>
          </a:p>
          <a:p>
            <a:r>
              <a:rPr lang="ru-RU" sz="2800" dirty="0" smtClean="0"/>
              <a:t>Бог </a:t>
            </a:r>
            <a:r>
              <a:rPr lang="ru-RU" sz="2800" dirty="0"/>
              <a:t>делает это таким образом, что Слово Божье записывается точно, однако при этом автор ни в коей мере не стеснен в проявлении своих личных, индивидуальных черт (2 Пет 1:21). </a:t>
            </a:r>
            <a:endParaRPr lang="ru-RU" sz="2800" dirty="0" smtClean="0"/>
          </a:p>
          <a:p>
            <a:r>
              <a:rPr lang="ru-RU" sz="2800" dirty="0" smtClean="0"/>
              <a:t>Вот </a:t>
            </a:r>
            <a:r>
              <a:rPr lang="ru-RU" sz="2800" dirty="0"/>
              <a:t>почему </a:t>
            </a:r>
            <a:r>
              <a:rPr lang="ru-RU" sz="2800" dirty="0" smtClean="0"/>
              <a:t>автором </a:t>
            </a:r>
            <a:r>
              <a:rPr lang="ru-RU" sz="2800" dirty="0"/>
              <a:t>любой библейской книги является и человек, и Бог.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253BCF-C659-4EBD-82D7-2CE470A67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8253BCF-C659-4EBD-82D7-2CE470A67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9DCCE-415F-490C-A7FD-B39A16A6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6469DCCE-415F-490C-A7FD-B39A16A68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BD6AB-1D26-4DC4-97F4-B0B0098F7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9A6BD6AB-1D26-4DC4-97F4-B0B0098F7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AD7B0-4E82-4301-B706-99F9BA8B7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D9CAD7B0-4E82-4301-B706-99F9BA8B7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C4722B-B29B-4FFB-A5C0-A923F8194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13C4722B-B29B-4FFB-A5C0-A923F8194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071DB4-1412-45D0-B447-4DEF0D1EB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55071DB4-1412-45D0-B447-4DEF0D1EB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1992E6-1DF4-4DA6-A69B-4BAEB60AD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D71992E6-1DF4-4DA6-A69B-4BAEB60AD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623207-B2E8-49C3-AA27-428FF4C2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6E623207-B2E8-49C3-AA27-428FF4C26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73A59-84D1-4150-BED6-94F4C2620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0A073A59-84D1-4150-BED6-94F4C2620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253BCF-C659-4EBD-82D7-2CE470A67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18253BCF-C659-4EBD-82D7-2CE470A67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9DCCE-415F-490C-A7FD-B39A16A6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6469DCCE-415F-490C-A7FD-B39A16A68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BD6AB-1D26-4DC4-97F4-B0B0098F7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9A6BD6AB-1D26-4DC4-97F4-B0B0098F7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CAD7B0-4E82-4301-B706-99F9BA8B7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D9CAD7B0-4E82-4301-B706-99F9BA8B7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4722B-B29B-4FFB-A5C0-A923F8194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13C4722B-B29B-4FFB-A5C0-A923F8194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071DB4-1412-45D0-B447-4DEF0D1EB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55071DB4-1412-45D0-B447-4DEF0D1EB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992E6-1DF4-4DA6-A69B-4BAEB60AD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graphicEl>
                                              <a:dgm id="{D71992E6-1DF4-4DA6-A69B-4BAEB60AD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3207-B2E8-49C3-AA27-428FF4C2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6E623207-B2E8-49C3-AA27-428FF4C26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73A59-84D1-4150-BED6-94F4C2620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graphicEl>
                                              <a:dgm id="{0A073A59-84D1-4150-BED6-94F4C2620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Sub>
          <a:bldDgm bld="one"/>
        </p:bldSub>
      </p:bldGraphic>
      <p:bldP spid="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>
                <a:solidFill>
                  <a:schemeClr val="tx1"/>
                </a:solidFill>
              </a:rPr>
              <a:t>Что значит « богодухновенно»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  <a:r>
              <a:rPr lang="ru-RU" sz="6000"/>
              <a:t>«Двойное авторство»</a:t>
            </a:r>
          </a:p>
          <a:p>
            <a:r>
              <a:rPr lang="ru-RU" sz="2800"/>
              <a:t>Библия написана БОГОМ.</a:t>
            </a:r>
          </a:p>
          <a:p>
            <a:r>
              <a:rPr lang="ru-RU" sz="2800"/>
              <a:t>Библия написана человеком.                  </a:t>
            </a:r>
            <a:endParaRPr lang="ru-RU"/>
          </a:p>
          <a:p>
            <a:pPr>
              <a:buFontTx/>
              <a:buNone/>
            </a:pPr>
            <a:endParaRPr lang="ru-RU"/>
          </a:p>
        </p:txBody>
      </p:sp>
      <p:pic>
        <p:nvPicPr>
          <p:cNvPr id="62468" name="Picture 4" descr="j03048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76700"/>
            <a:ext cx="1792288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j03100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2652713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8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1. Коран </a:t>
            </a:r>
            <a:r>
              <a:rPr lang="ru-RU" dirty="0"/>
              <a:t>- Священное Писание?</a:t>
            </a:r>
            <a:endParaRPr lang="de-DE" dirty="0"/>
          </a:p>
        </p:txBody>
      </p:sp>
      <p:pic>
        <p:nvPicPr>
          <p:cNvPr id="4" name="Bil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25839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68" y="1772816"/>
            <a:ext cx="264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52127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Генр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</a:t>
            </a:r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ссен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 </a:t>
            </a:r>
            <a:r>
              <a:rPr lang="ru-RU" sz="3200" dirty="0"/>
              <a:t>Библейская доктрина </a:t>
            </a:r>
            <a:r>
              <a:rPr lang="ru-RU" sz="3200" dirty="0" smtClean="0"/>
              <a:t>Богодухновенности – 6 тезисов</a:t>
            </a:r>
            <a:endParaRPr lang="ru-RU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700213"/>
            <a:ext cx="9001000" cy="50411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96900" indent="-514350">
              <a:buFont typeface="+mj-lt"/>
              <a:buAutoNum type="arabicPeriod"/>
            </a:pPr>
            <a:r>
              <a:rPr lang="ru-RU" b="1" dirty="0"/>
              <a:t>Богодухновенность </a:t>
            </a:r>
            <a:r>
              <a:rPr lang="ru-RU" b="1" dirty="0" smtClean="0"/>
              <a:t>необъяснима.</a:t>
            </a:r>
          </a:p>
          <a:p>
            <a:pPr marL="596900" indent="-514350">
              <a:buFont typeface="+mj-lt"/>
              <a:buAutoNum type="arabicPeriod"/>
            </a:pPr>
            <a:r>
              <a:rPr lang="ru-RU" b="1" dirty="0" smtClean="0"/>
              <a:t>Богодухновенность распостраняется</a:t>
            </a:r>
            <a:r>
              <a:rPr lang="ru-RU" dirty="0" smtClean="0"/>
              <a:t> </a:t>
            </a:r>
            <a:r>
              <a:rPr lang="ru-RU" b="1" dirty="0" smtClean="0"/>
              <a:t>только на авторов Библии. </a:t>
            </a:r>
            <a:r>
              <a:rPr lang="ru-RU" dirty="0" smtClean="0"/>
              <a:t>Каждый автор Писания по-своему испытывал водительство Духа Святого.</a:t>
            </a:r>
          </a:p>
          <a:p>
            <a:pPr marL="596900" indent="-514350">
              <a:buFont typeface="+mj-lt"/>
              <a:buAutoNum type="arabicPeriod"/>
            </a:pPr>
            <a:r>
              <a:rPr lang="ru-RU" b="1" dirty="0" smtClean="0"/>
              <a:t>Богодухновенность есть водительство. </a:t>
            </a:r>
            <a:r>
              <a:rPr lang="ru-RU" dirty="0" smtClean="0"/>
              <a:t>Это означает, что Дух Святой наблюдает за подбором материалов, которыми следует воспользоваться, а также за словами, которые необходимо употребить в изложении этих материалов.</a:t>
            </a:r>
            <a:endParaRPr lang="ru-RU" dirty="0"/>
          </a:p>
        </p:txBody>
      </p:sp>
      <p:pic>
        <p:nvPicPr>
          <p:cNvPr id="41988" name="Bild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r="18427"/>
          <a:stretch>
            <a:fillRect/>
          </a:stretch>
        </p:blipFill>
        <p:spPr bwMode="auto">
          <a:xfrm>
            <a:off x="8100392" y="7938"/>
            <a:ext cx="1043608" cy="15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Bild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20800" cy="158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2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700213"/>
            <a:ext cx="9001000" cy="50411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96900" indent="-514350">
              <a:buFont typeface="+mj-lt"/>
              <a:buAutoNum type="arabicPeriod" startAt="4"/>
            </a:pPr>
            <a:r>
              <a:rPr lang="ru-RU" b="1" dirty="0"/>
              <a:t>Богодухновенность как </a:t>
            </a:r>
            <a:r>
              <a:rPr lang="ru-RU" b="1" dirty="0" smtClean="0"/>
              <a:t>хранение</a:t>
            </a:r>
            <a:r>
              <a:rPr lang="de-DE" b="1" dirty="0" smtClean="0"/>
              <a:t>.</a:t>
            </a:r>
            <a:r>
              <a:rPr lang="ru-RU" b="1" dirty="0" smtClean="0"/>
              <a:t> </a:t>
            </a:r>
            <a:r>
              <a:rPr lang="ru-RU" dirty="0"/>
              <a:t>Дух Святой хранил авторов от всяких заблуждений и упущений.</a:t>
            </a:r>
          </a:p>
          <a:p>
            <a:pPr marL="596900" indent="-514350">
              <a:buFont typeface="+mj-lt"/>
              <a:buAutoNum type="arabicPeriod" startAt="4"/>
            </a:pPr>
            <a:r>
              <a:rPr lang="ru-RU" b="1" dirty="0"/>
              <a:t>Словесная </a:t>
            </a:r>
            <a:r>
              <a:rPr lang="ru-RU" b="1" dirty="0" smtClean="0"/>
              <a:t>Богодухновенность</a:t>
            </a:r>
            <a:r>
              <a:rPr lang="de-DE" b="1" dirty="0" smtClean="0"/>
              <a:t>.</a:t>
            </a:r>
            <a:r>
              <a:rPr lang="ru-RU" b="1" dirty="0" smtClean="0"/>
              <a:t> </a:t>
            </a:r>
            <a:r>
              <a:rPr lang="ru-RU" dirty="0"/>
              <a:t>Вдохновение простирается и на слова, а не на просто мысли или </a:t>
            </a:r>
            <a:r>
              <a:rPr lang="ru-RU" dirty="0" smtClean="0"/>
              <a:t>концепции (не частичная </a:t>
            </a:r>
            <a:r>
              <a:rPr lang="ru-RU" dirty="0" err="1" smtClean="0"/>
              <a:t>богодухн</a:t>
            </a:r>
            <a:r>
              <a:rPr lang="ru-RU" dirty="0" smtClean="0"/>
              <a:t>.)</a:t>
            </a:r>
            <a:endParaRPr lang="ru-RU" dirty="0"/>
          </a:p>
          <a:p>
            <a:pPr marL="596900" indent="-514350">
              <a:buFont typeface="+mj-lt"/>
              <a:buAutoNum type="arabicPeriod" startAt="4"/>
            </a:pPr>
            <a:r>
              <a:rPr lang="ru-RU" b="1" dirty="0"/>
              <a:t>Богодухновенность</a:t>
            </a:r>
            <a:r>
              <a:rPr lang="ru-RU" dirty="0" smtClean="0"/>
              <a:t> </a:t>
            </a:r>
            <a:r>
              <a:rPr lang="ru-RU" b="1" dirty="0"/>
              <a:t>подтверждается оригиналами</a:t>
            </a:r>
            <a:r>
              <a:rPr lang="ru-RU" dirty="0"/>
              <a:t>. Переводы, как известно, содержат ошибки в отдельных своих частях, и нет таких рукописей, в которых не содержалось бы ошибок. Количество слов, которые вызывают сомнение </a:t>
            </a:r>
            <a:r>
              <a:rPr lang="ru-RU" dirty="0" smtClean="0"/>
              <a:t>незначительно </a:t>
            </a:r>
            <a:r>
              <a:rPr lang="ru-RU" dirty="0"/>
              <a:t>и ни одна из доктрин не страдает от этого плохого положения.</a:t>
            </a:r>
          </a:p>
        </p:txBody>
      </p:sp>
      <p:pic>
        <p:nvPicPr>
          <p:cNvPr id="41988" name="Bild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r="18427"/>
          <a:stretch>
            <a:fillRect/>
          </a:stretch>
        </p:blipFill>
        <p:spPr bwMode="auto">
          <a:xfrm>
            <a:off x="8100392" y="7938"/>
            <a:ext cx="1043608" cy="15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Bild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20800" cy="158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52127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Генр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</a:t>
            </a:r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ссен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 </a:t>
            </a:r>
            <a:r>
              <a:rPr lang="ru-RU" sz="3200" dirty="0"/>
              <a:t>Библейская доктрина </a:t>
            </a:r>
            <a:r>
              <a:rPr lang="ru-RU" sz="3200" dirty="0" smtClean="0"/>
              <a:t>Богодухновенности – 6 тезисов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493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4000" b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Богодухновенност</a:t>
            </a:r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de-DE" sz="4000" b="1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47800"/>
            <a:ext cx="8821613" cy="5124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>
                <a:latin typeface="PetersburgCTT" pitchFamily="18" charset="0"/>
              </a:rPr>
              <a:t>Авторитет </a:t>
            </a:r>
            <a:r>
              <a:rPr lang="ru-RU" sz="2600" b="1" dirty="0" smtClean="0">
                <a:latin typeface="PetersburgCTT" pitchFamily="18" charset="0"/>
              </a:rPr>
              <a:t>Писания </a:t>
            </a:r>
            <a:r>
              <a:rPr lang="ru-RU" sz="2600" dirty="0">
                <a:latin typeface="PetersburgCTT" pitchFamily="18" charset="0"/>
              </a:rPr>
              <a:t>- требует веры и послушания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>
                <a:latin typeface="PetersburgCTT" pitchFamily="18" charset="0"/>
              </a:rPr>
              <a:t>Совершенство Писания </a:t>
            </a:r>
            <a:r>
              <a:rPr lang="ru-RU" sz="2600" dirty="0">
                <a:latin typeface="PetersburgCTT" pitchFamily="18" charset="0"/>
              </a:rPr>
              <a:t>- Библия содержит всё что необходимо знать для спасения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>
                <a:latin typeface="PetersburgCTT" pitchFamily="18" charset="0"/>
              </a:rPr>
              <a:t>Единство </a:t>
            </a:r>
            <a:r>
              <a:rPr lang="ru-RU" sz="2600" b="1" dirty="0" smtClean="0">
                <a:latin typeface="PetersburgCTT" pitchFamily="18" charset="0"/>
              </a:rPr>
              <a:t>Писания </a:t>
            </a:r>
            <a:r>
              <a:rPr lang="ru-RU" sz="2600" dirty="0" smtClean="0">
                <a:latin typeface="PetersburgCTT" pitchFamily="18" charset="0"/>
              </a:rPr>
              <a:t>– основная тема Писания – Ии</a:t>
            </a:r>
            <a:r>
              <a:rPr lang="ru-RU" sz="2600" dirty="0">
                <a:latin typeface="PetersburgCTT" pitchFamily="18" charset="0"/>
              </a:rPr>
              <a:t>с</a:t>
            </a:r>
            <a:r>
              <a:rPr lang="ru-RU" sz="2600" dirty="0" smtClean="0">
                <a:latin typeface="PetersburgCTT" pitchFamily="18" charset="0"/>
              </a:rPr>
              <a:t>ус Христос</a:t>
            </a:r>
            <a:endParaRPr lang="ru-RU" sz="2600" dirty="0">
              <a:latin typeface="PetersburgCTT" pitchFamily="18" charset="0"/>
            </a:endParaRP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>
                <a:latin typeface="PetersburgCTT" pitchFamily="18" charset="0"/>
              </a:rPr>
              <a:t>Безупречность Писания </a:t>
            </a:r>
            <a:r>
              <a:rPr lang="ru-RU" sz="2600" dirty="0">
                <a:latin typeface="PetersburgCTT" pitchFamily="18" charset="0"/>
              </a:rPr>
              <a:t>- в нем нет противоречий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>
                <a:latin typeface="PetersburgCTT" pitchFamily="18" charset="0"/>
              </a:rPr>
              <a:t>Чёткость и ясность Писания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>
                <a:latin typeface="PetersburgCTT" pitchFamily="18" charset="0"/>
              </a:rPr>
              <a:t>Действенность </a:t>
            </a:r>
            <a:r>
              <a:rPr lang="ru-RU" sz="2600" b="1" dirty="0" smtClean="0">
                <a:latin typeface="PetersburgCTT" pitchFamily="18" charset="0"/>
              </a:rPr>
              <a:t>Писания </a:t>
            </a:r>
            <a:r>
              <a:rPr lang="ru-RU" sz="2600" dirty="0" smtClean="0">
                <a:latin typeface="PetersburgCTT" pitchFamily="18" charset="0"/>
              </a:rPr>
              <a:t>(Изменяет, трансформ)</a:t>
            </a:r>
            <a:endParaRPr lang="de-DE" sz="2600" b="1" dirty="0" smtClean="0">
              <a:latin typeface="PetersburgCTT" pitchFamily="18" charset="0"/>
            </a:endParaRP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 smtClean="0">
                <a:latin typeface="PetersburgCTT" pitchFamily="18" charset="0"/>
              </a:rPr>
              <a:t>Непогрешимость Писания </a:t>
            </a:r>
            <a:r>
              <a:rPr lang="ru-RU" sz="2600" dirty="0" smtClean="0">
                <a:latin typeface="PetersburgCTT" pitchFamily="18" charset="0"/>
              </a:rPr>
              <a:t>– в Писании не содержится ни одной ошибки</a:t>
            </a:r>
            <a:endParaRPr lang="de-DE" sz="2600" dirty="0" smtClean="0">
              <a:latin typeface="PetersburgCTT" pitchFamily="18" charset="0"/>
            </a:endParaRP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 smtClean="0">
                <a:latin typeface="PetersburgCTT" pitchFamily="18" charset="0"/>
              </a:rPr>
              <a:t>Сила и власть Писания</a:t>
            </a:r>
            <a:endParaRPr lang="de-DE" sz="2600" b="1" dirty="0" smtClean="0">
              <a:latin typeface="PetersburgCTT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548680"/>
            <a:ext cx="8610922" cy="590465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82550" indent="0" algn="ctr">
              <a:buNone/>
            </a:pPr>
            <a:endParaRPr lang="de-DE" sz="8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PetersburgCTT" pitchFamily="18" charset="0"/>
            </a:endParaRPr>
          </a:p>
          <a:p>
            <a:pPr marL="82550" indent="0" algn="ctr">
              <a:buNone/>
            </a:pP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etersburgCTT" pitchFamily="18" charset="0"/>
              </a:rPr>
              <a:t>Всё Писание </a:t>
            </a:r>
            <a:r>
              <a:rPr lang="ru-RU" sz="7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etersburgCTT" pitchFamily="18" charset="0"/>
              </a:rPr>
              <a:t>Богодухновенно</a:t>
            </a: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etersburgCTT" pitchFamily="18" charset="0"/>
              </a:rPr>
              <a:t>!</a:t>
            </a:r>
            <a:endParaRPr lang="de-DE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PetersburgCT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8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2332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Коранология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0000"/>
            <a:ext cx="8682930" cy="5049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/>
              <a:t>Мусульмане верят, что Коран — это </a:t>
            </a:r>
            <a:r>
              <a:rPr lang="ru-RU" sz="2400" b="1" dirty="0"/>
              <a:t>божественное</a:t>
            </a:r>
            <a:r>
              <a:rPr lang="ru-RU" sz="2400" dirty="0"/>
              <a:t> руководство для человечества, </a:t>
            </a:r>
            <a:r>
              <a:rPr lang="ru-RU" sz="2400" b="1" dirty="0"/>
              <a:t>последнее</a:t>
            </a:r>
            <a:r>
              <a:rPr lang="ru-RU" sz="2400" dirty="0"/>
              <a:t> Священное </a:t>
            </a:r>
            <a:r>
              <a:rPr lang="ru-RU" sz="2400" dirty="0" smtClean="0"/>
              <a:t>Писани, </a:t>
            </a:r>
            <a:r>
              <a:rPr lang="ru-RU" sz="2400" dirty="0"/>
              <a:t>ниспосланное Аллахом. </a:t>
            </a:r>
            <a:endParaRPr lang="de-DE" sz="2400" dirty="0" smtClean="0"/>
          </a:p>
          <a:p>
            <a:r>
              <a:rPr lang="ru-RU" sz="2400" dirty="0" smtClean="0"/>
              <a:t>Коран</a:t>
            </a:r>
            <a:r>
              <a:rPr lang="ru-RU" sz="2400" dirty="0"/>
              <a:t> — </a:t>
            </a:r>
            <a:r>
              <a:rPr lang="ru-RU" sz="2400" b="1" dirty="0"/>
              <a:t>несотворенное</a:t>
            </a:r>
            <a:r>
              <a:rPr lang="ru-RU" sz="2400" dirty="0"/>
              <a:t> Слово Господне, </a:t>
            </a:r>
            <a:r>
              <a:rPr lang="ru-RU" sz="2400" b="1" dirty="0"/>
              <a:t>вечное </a:t>
            </a:r>
            <a:r>
              <a:rPr lang="ru-RU" sz="2400" dirty="0"/>
              <a:t>свидетельство пророчества и </a:t>
            </a:r>
            <a:r>
              <a:rPr lang="ru-RU" sz="2400" b="1" dirty="0"/>
              <a:t>последнее небесное </a:t>
            </a:r>
            <a:r>
              <a:rPr lang="ru-RU" sz="2400" dirty="0"/>
              <a:t>откровение, которое подтвердило истинность всех предыдущих священных Писаний, отменило провозглашенные ими законы и утвердило последнее и </a:t>
            </a:r>
            <a:r>
              <a:rPr lang="ru-RU" sz="2400" b="1" dirty="0"/>
              <a:t>самое совершенное </a:t>
            </a:r>
            <a:r>
              <a:rPr lang="ru-RU" sz="2400" dirty="0"/>
              <a:t>небесное законодательство</a:t>
            </a:r>
            <a:r>
              <a:rPr lang="ru-RU" sz="2400" dirty="0" smtClean="0"/>
              <a:t>.</a:t>
            </a:r>
            <a:endParaRPr lang="de-DE" sz="2400" dirty="0" smtClean="0"/>
          </a:p>
          <a:p>
            <a:r>
              <a:rPr lang="ru-RU" sz="2400" dirty="0"/>
              <a:t>Мусульмане верят, что пророку Мухаммаду Коран был дан Всевышним для </a:t>
            </a:r>
            <a:r>
              <a:rPr lang="ru-RU" sz="2400" b="1" dirty="0"/>
              <a:t>исправления искажений</a:t>
            </a:r>
            <a:r>
              <a:rPr lang="ru-RU" sz="2400" dirty="0"/>
              <a:t>, которые были внесены людьми в ранние божественные писания — Тору и Евангелие.</a:t>
            </a:r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84" y="0"/>
            <a:ext cx="105832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08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7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44926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Доказательства </a:t>
            </a:r>
            <a:r>
              <a:rPr lang="ru-RU" dirty="0"/>
              <a:t>богодухновенности Корана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54938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Художественное </a:t>
            </a:r>
            <a:r>
              <a:rPr lang="ru-RU" dirty="0" smtClean="0"/>
              <a:t>совершенство</a:t>
            </a:r>
            <a:endParaRPr lang="de-DE" dirty="0" smtClean="0"/>
          </a:p>
          <a:p>
            <a:r>
              <a:rPr lang="ru-RU" dirty="0" smtClean="0"/>
              <a:t>Безупречность Корана</a:t>
            </a:r>
            <a:r>
              <a:rPr lang="de-DE" dirty="0" smtClean="0"/>
              <a:t> -</a:t>
            </a:r>
            <a:r>
              <a:rPr lang="de-DE" b="1" dirty="0" smtClean="0"/>
              <a:t> </a:t>
            </a:r>
            <a:r>
              <a:rPr lang="ru-RU" dirty="0" smtClean="0"/>
              <a:t>в нём </a:t>
            </a:r>
            <a:r>
              <a:rPr lang="ru-RU" dirty="0"/>
              <a:t>нет </a:t>
            </a:r>
            <a:r>
              <a:rPr lang="ru-RU" dirty="0" smtClean="0"/>
              <a:t>противоречий</a:t>
            </a:r>
            <a:endParaRPr lang="de-DE" dirty="0" smtClean="0"/>
          </a:p>
          <a:p>
            <a:r>
              <a:rPr lang="ru-RU" dirty="0"/>
              <a:t>Чистота - </a:t>
            </a:r>
            <a:r>
              <a:rPr lang="ru-RU" dirty="0" smtClean="0"/>
              <a:t>в </a:t>
            </a:r>
            <a:r>
              <a:rPr lang="ru-RU" dirty="0"/>
              <a:t>Коране с</a:t>
            </a:r>
            <a:r>
              <a:rPr lang="ru-RU" dirty="0" smtClean="0"/>
              <a:t>лова </a:t>
            </a:r>
            <a:r>
              <a:rPr lang="ru-RU" dirty="0"/>
              <a:t>Аллаха чисты, без всяких примесей. </a:t>
            </a:r>
            <a:endParaRPr lang="de-DE" dirty="0" smtClean="0"/>
          </a:p>
          <a:p>
            <a:r>
              <a:rPr lang="ru-RU" dirty="0" smtClean="0"/>
              <a:t>Ниспослание </a:t>
            </a:r>
            <a:r>
              <a:rPr lang="ru-RU" dirty="0"/>
              <a:t>Корана </a:t>
            </a:r>
            <a:r>
              <a:rPr lang="de-DE" dirty="0" smtClean="0"/>
              <a:t>- </a:t>
            </a:r>
            <a:r>
              <a:rPr lang="ru-RU" dirty="0"/>
              <a:t>текст, авторство которого принадлежит Аллаху, и в котором не участвует свободная воля передающего его человека.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84" y="0"/>
            <a:ext cx="105832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08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53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3772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Основные факты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20405" cy="489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96900" indent="-514350">
              <a:buFont typeface="+mj-lt"/>
              <a:buAutoNum type="arabicPeriod"/>
            </a:pPr>
            <a:r>
              <a:rPr lang="ru-RU" sz="2800" b="1" dirty="0"/>
              <a:t>Время </a:t>
            </a:r>
            <a:r>
              <a:rPr lang="ru-RU" sz="2800" dirty="0"/>
              <a:t>- Ниспослание Корана через ангела Джабраила </a:t>
            </a:r>
            <a:r>
              <a:rPr lang="ru-RU" sz="2800" dirty="0" smtClean="0"/>
              <a:t>(</a:t>
            </a:r>
            <a:r>
              <a:rPr lang="ru-RU" sz="2800" dirty="0"/>
              <a:t>Гавриил) </a:t>
            </a:r>
            <a:r>
              <a:rPr lang="ru-RU" sz="2800" dirty="0" smtClean="0"/>
              <a:t>длилось </a:t>
            </a:r>
            <a:r>
              <a:rPr lang="ru-RU" sz="2800" dirty="0"/>
              <a:t>без малого 23 года. </a:t>
            </a:r>
            <a:endParaRPr lang="de-DE" sz="2800" dirty="0" smtClean="0"/>
          </a:p>
          <a:p>
            <a:pPr marL="596900" indent="-514350">
              <a:buFont typeface="+mj-lt"/>
              <a:buAutoNum type="arabicPeriod"/>
            </a:pPr>
            <a:r>
              <a:rPr lang="ru-RU" sz="2800" b="1" dirty="0"/>
              <a:t>Место</a:t>
            </a:r>
            <a:r>
              <a:rPr lang="ru-RU" sz="2800" dirty="0"/>
              <a:t> - Некоторые суры были ниспосланы Мухаммаду в Мекке, другие — в Медине. </a:t>
            </a:r>
            <a:endParaRPr lang="de-DE" sz="2800" dirty="0" smtClean="0"/>
          </a:p>
          <a:p>
            <a:pPr marL="596900" indent="-514350">
              <a:buFont typeface="+mj-lt"/>
              <a:buAutoNum type="arabicPeriod"/>
            </a:pPr>
            <a:r>
              <a:rPr lang="ru-RU" sz="2800" b="1" dirty="0" smtClean="0"/>
              <a:t>Метод</a:t>
            </a:r>
            <a:r>
              <a:rPr lang="ru-RU" sz="2800" dirty="0" smtClean="0"/>
              <a:t> </a:t>
            </a:r>
            <a:r>
              <a:rPr lang="ru-RU" sz="2800" dirty="0"/>
              <a:t>- Мухаммад находился в мощном трансе и сравнивал себя с пишущим пером в руках </a:t>
            </a:r>
            <a:r>
              <a:rPr lang="ru-RU" sz="2800" dirty="0" smtClean="0"/>
              <a:t>Аллаха</a:t>
            </a:r>
            <a:endParaRPr lang="de-DE" sz="2800" dirty="0" smtClean="0"/>
          </a:p>
          <a:p>
            <a:pPr marL="596900" indent="-514350">
              <a:buFont typeface="+mj-lt"/>
              <a:buAutoNum type="arabicPeriod"/>
            </a:pPr>
            <a:r>
              <a:rPr lang="ru-RU" sz="2800" b="1" dirty="0"/>
              <a:t>Материал</a:t>
            </a:r>
            <a:r>
              <a:rPr lang="ru-RU" sz="2800" dirty="0"/>
              <a:t> - Откровения записывались на финиковых листьях, кусках плоского камня, кожи, ткани</a:t>
            </a:r>
            <a:r>
              <a:rPr lang="ru-RU" sz="2800" dirty="0" smtClean="0"/>
              <a:t>.</a:t>
            </a:r>
            <a:endParaRPr lang="de-D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84" y="0"/>
            <a:ext cx="105832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08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0349"/>
            <a:ext cx="6840760" cy="670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6407"/>
            <a:ext cx="4824536" cy="6716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4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16123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/>
              <a:t>Итог</a:t>
            </a:r>
            <a:endParaRPr lang="de-DE" dirty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82930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Коран как книга является для мусульман, подлинным, истинным и прямым Словом Божием для всех народов и времен, до конца этого мира действительным и неизменным.</a:t>
            </a:r>
          </a:p>
          <a:p>
            <a:r>
              <a:rPr lang="ru-RU" dirty="0"/>
              <a:t>Коран не имеет человеческого происхождения, и это не изобретение</a:t>
            </a:r>
            <a:r>
              <a:rPr lang="de-DE" dirty="0"/>
              <a:t> </a:t>
            </a:r>
            <a:r>
              <a:rPr lang="ru-RU" dirty="0"/>
              <a:t>Мухаммеда, но слово за слово, истинное откровение Бога</a:t>
            </a:r>
            <a:r>
              <a:rPr lang="de-DE" dirty="0">
                <a:latin typeface="Corbel" pitchFamily="34" charset="0"/>
              </a:rPr>
              <a:t>!</a:t>
            </a:r>
          </a:p>
          <a:p>
            <a:endParaRPr lang="de-D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84" y="0"/>
            <a:ext cx="105832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08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effectLst/>
              </a:rPr>
              <a:t>2</a:t>
            </a:r>
            <a:r>
              <a:rPr lang="ru-RU" dirty="0" smtClean="0">
                <a:effectLst/>
              </a:rPr>
              <a:t>. </a:t>
            </a:r>
            <a:r>
              <a:rPr lang="ru-RU" sz="4400" dirty="0">
                <a:effectLst/>
              </a:rPr>
              <a:t>Книга Мормона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- Священное Писание?</a:t>
            </a:r>
            <a:endParaRPr lang="de-DE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86144"/>
            <a:ext cx="2447357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1786144"/>
            <a:ext cx="2756796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083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feld 3"/>
          <p:cNvSpPr txBox="1">
            <a:spLocks noChangeArrowheads="1"/>
          </p:cNvSpPr>
          <p:nvPr/>
        </p:nvSpPr>
        <p:spPr bwMode="auto">
          <a:xfrm>
            <a:off x="223950" y="1916831"/>
            <a:ext cx="8812546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 smtClean="0"/>
              <a:t>Основатель Церкви Иисуса Христа святых последних дней </a:t>
            </a:r>
            <a:r>
              <a:rPr lang="ru-RU" sz="2600" b="1" dirty="0" smtClean="0"/>
              <a:t>Джозеф Смит </a:t>
            </a:r>
            <a:r>
              <a:rPr lang="ru-RU" sz="2600" dirty="0" smtClean="0"/>
              <a:t>утверждал, что книга была передана ему 22 сентября 1827 ангелом Моронием, последним пророком Книги Мормона. </a:t>
            </a:r>
          </a:p>
          <a:p>
            <a:pPr>
              <a:defRPr/>
            </a:pPr>
            <a:r>
              <a:rPr lang="ru-RU" sz="2600" dirty="0" smtClean="0"/>
              <a:t>По его словам, книга была написана на «золотых листах», скрытых в яме на холме Кумора недалеко от его дома в Манчестере, штат Нью-Йорк. По словам Смита, книга была написана на неизвестном науке языке, который он назвал «реформированным египетским». </a:t>
            </a:r>
          </a:p>
          <a:p>
            <a:pPr>
              <a:defRPr/>
            </a:pPr>
            <a:r>
              <a:rPr lang="ru-RU" sz="2600" dirty="0" smtClean="0"/>
              <a:t>Перевод книги, как говорил Джозеф Смит, был сделан благодаря силе, данной ему Богом, и с помощью Урима и Туммима, спрятанных рядом с книгой.</a:t>
            </a:r>
            <a:endParaRPr lang="de-DE" sz="2600" dirty="0"/>
          </a:p>
        </p:txBody>
      </p:sp>
      <p:pic>
        <p:nvPicPr>
          <p:cNvPr id="2050" name="Bild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7" y="32654"/>
            <a:ext cx="112778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01722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dirty="0">
                <a:effectLst/>
              </a:rPr>
              <a:t>2. Книга </a:t>
            </a:r>
            <a:r>
              <a:rPr lang="ru-RU" sz="4400" dirty="0" smtClean="0">
                <a:effectLst/>
              </a:rPr>
              <a:t>Мормона</a:t>
            </a:r>
            <a:endParaRPr lang="de-DE" dirty="0">
              <a:effectLst/>
            </a:endParaRPr>
          </a:p>
        </p:txBody>
      </p:sp>
      <p:pic>
        <p:nvPicPr>
          <p:cNvPr id="7" name="Bild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000" y="0"/>
            <a:ext cx="999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1109</TotalTime>
  <Words>1377</Words>
  <Application>Microsoft Macintosh PowerPoint</Application>
  <PresentationFormat>On-screen Show (4:3)</PresentationFormat>
  <Paragraphs>205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Nyad</vt:lpstr>
      <vt:lpstr>Богодухновенность</vt:lpstr>
      <vt:lpstr>Священное Писание?</vt:lpstr>
      <vt:lpstr>1. Коран - Священное Писание?</vt:lpstr>
      <vt:lpstr>Коранология</vt:lpstr>
      <vt:lpstr>Доказательства богодухновенности Корана </vt:lpstr>
      <vt:lpstr>Основные факты</vt:lpstr>
      <vt:lpstr>Итог</vt:lpstr>
      <vt:lpstr>2. Книга Мормона - Священное Писание?</vt:lpstr>
      <vt:lpstr>2. Книга Мормона</vt:lpstr>
      <vt:lpstr>Итог</vt:lpstr>
      <vt:lpstr>Обобщение</vt:lpstr>
      <vt:lpstr>3. Библия - Священное Писание?</vt:lpstr>
      <vt:lpstr>Методы написания Библии</vt:lpstr>
      <vt:lpstr>Что говорит против надёжности Св. Писания?</vt:lpstr>
      <vt:lpstr>PowerPoint Presentation</vt:lpstr>
      <vt:lpstr>Много методов - много ошибок?</vt:lpstr>
      <vt:lpstr>Доказательства Богодухновенности</vt:lpstr>
      <vt:lpstr>Два важнейших места Писания</vt:lpstr>
      <vt:lpstr>Два важнейших места Писания</vt:lpstr>
      <vt:lpstr>Два важнейших места Писания</vt:lpstr>
      <vt:lpstr>Два важнейших местa Писания</vt:lpstr>
      <vt:lpstr>II. 2 Петр 1, 19-21 - выводы</vt:lpstr>
      <vt:lpstr>Теории богодухновенности/Группы Какое одно из трех высказываний правильное?</vt:lpstr>
      <vt:lpstr>PowerPoint Presentation</vt:lpstr>
      <vt:lpstr>Millard Erickson: 3.2 Полная  Определение Богодухновенности</vt:lpstr>
      <vt:lpstr>Millard Erickson: 3.2 Полная  Определение Богодухновенности</vt:lpstr>
      <vt:lpstr>Процесс</vt:lpstr>
      <vt:lpstr>Два откровения</vt:lpstr>
      <vt:lpstr>Что значит « богодухновенно»</vt:lpstr>
      <vt:lpstr>Генри Тиссен: Библейская доктрина Богодухновенности – 6 тезисов</vt:lpstr>
      <vt:lpstr>Генри Тиссен: Библейская доктрина Богодухновенности – 6 тезисов</vt:lpstr>
      <vt:lpstr>Результаты Богодухновенности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LEO</dc:creator>
  <cp:lastModifiedBy>Vadim Turlak</cp:lastModifiedBy>
  <cp:revision>239</cp:revision>
  <dcterms:created xsi:type="dcterms:W3CDTF">2009-02-19T18:52:48Z</dcterms:created>
  <dcterms:modified xsi:type="dcterms:W3CDTF">2015-10-24T01:05:11Z</dcterms:modified>
</cp:coreProperties>
</file>