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8"/>
  </p:notesMasterIdLst>
  <p:sldIdLst>
    <p:sldId id="834" r:id="rId2"/>
    <p:sldId id="840" r:id="rId3"/>
    <p:sldId id="838" r:id="rId4"/>
    <p:sldId id="839" r:id="rId5"/>
    <p:sldId id="841" r:id="rId6"/>
    <p:sldId id="842" r:id="rId7"/>
    <p:sldId id="843" r:id="rId8"/>
    <p:sldId id="857" r:id="rId9"/>
    <p:sldId id="844" r:id="rId10"/>
    <p:sldId id="845" r:id="rId11"/>
    <p:sldId id="846" r:id="rId12"/>
    <p:sldId id="847" r:id="rId13"/>
    <p:sldId id="861" r:id="rId14"/>
    <p:sldId id="862" r:id="rId15"/>
    <p:sldId id="848" r:id="rId16"/>
    <p:sldId id="849" r:id="rId17"/>
    <p:sldId id="850" r:id="rId18"/>
    <p:sldId id="852" r:id="rId19"/>
    <p:sldId id="851" r:id="rId20"/>
    <p:sldId id="859" r:id="rId21"/>
    <p:sldId id="853" r:id="rId22"/>
    <p:sldId id="858" r:id="rId23"/>
    <p:sldId id="860" r:id="rId24"/>
    <p:sldId id="854" r:id="rId25"/>
    <p:sldId id="855" r:id="rId26"/>
    <p:sldId id="856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0099FF"/>
    <a:srgbClr val="0066FF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1"/>
    <p:restoredTop sz="80338" autoAdjust="0"/>
  </p:normalViewPr>
  <p:slideViewPr>
    <p:cSldViewPr>
      <p:cViewPr varScale="1">
        <p:scale>
          <a:sx n="87" d="100"/>
          <a:sy n="87" d="100"/>
        </p:scale>
        <p:origin x="21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1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BAC3628-437D-1145-89AE-3543A6F29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293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68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Сделать </a:t>
            </a:r>
            <a:r>
              <a:rPr lang="ru-RU" sz="1200" dirty="0" err="1"/>
              <a:t>дисскуссию</a:t>
            </a:r>
            <a:endParaRPr lang="ru-RU" sz="1200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002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83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679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321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045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418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730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204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88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698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37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392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915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1" kern="1200" dirty="0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latin typeface="MS Sans Serif" charset="0"/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058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8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Arial" pitchFamily="34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Arial" pitchFamily="34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C3628-437D-1145-89AE-3543A6F29A9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77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64 w 5184"/>
                  <a:gd name="T3" fmla="*/ 3159 h 3159"/>
                  <a:gd name="T4" fmla="*/ 526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6 w 556"/>
                  <a:gd name="T5" fmla="*/ 3159 h 3159"/>
                  <a:gd name="T6" fmla="*/ 56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6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6 w 251"/>
                <a:gd name="T7" fmla="*/ 12 h 12"/>
                <a:gd name="T8" fmla="*/ 256 w 251"/>
                <a:gd name="T9" fmla="*/ 0 h 12"/>
                <a:gd name="T10" fmla="*/ 256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344 w 251"/>
                <a:gd name="T5" fmla="*/ 12 h 12"/>
                <a:gd name="T6" fmla="*/ 1344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9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99 w 4724"/>
                  <a:gd name="T7" fmla="*/ 12 h 12"/>
                  <a:gd name="T8" fmla="*/ 4799 w 4724"/>
                  <a:gd name="T9" fmla="*/ 0 h 12"/>
                  <a:gd name="T10" fmla="*/ 479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79054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9054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05B55-6ABE-2943-A604-F80F4EAEF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03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59D80-06E4-A148-996A-7A7D7C24F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4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0100D-EFB6-5C4A-BA3A-8666595BE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78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3E35E-4D91-8043-9714-9BC524EB7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767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344A2-5BBF-DD4E-9919-7D18AC26D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596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6B6F1-BDF3-2F4A-BAE3-2941541E5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171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36583-3B1F-9642-A899-9693355A7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37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DD24E-D61B-A44B-8CC2-8ED42DC25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9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B7FD-9D30-EF42-98FB-86BB29115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29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0E5C-DA4C-9F42-98C7-2ACC2D8F9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56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114CD-3689-0046-BCF1-19B8EBFC25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18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1BD5-1D22-914F-BDED-EDB6F333F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05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65552-76E3-6147-900A-E16BD82B7F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36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6C1F-3BE4-9F46-A032-2357EF3DF0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38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060EA-2BB5-9B40-B74B-C80AAB778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10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64 w 5184"/>
                <a:gd name="T3" fmla="*/ 3159 h 3159"/>
                <a:gd name="T4" fmla="*/ 526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6 w 556"/>
                <a:gd name="T5" fmla="*/ 3159 h 3159"/>
                <a:gd name="T6" fmla="*/ 56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9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99 w 4724"/>
                  <a:gd name="T7" fmla="*/ 12 h 12"/>
                  <a:gd name="T8" fmla="*/ 4799 w 4724"/>
                  <a:gd name="T9" fmla="*/ 0 h 12"/>
                  <a:gd name="T10" fmla="*/ 479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1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344 w 251"/>
                  <a:gd name="T5" fmla="*/ 12 h 12"/>
                  <a:gd name="T6" fmla="*/ 1344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6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6 w 251"/>
                  <a:gd name="T7" fmla="*/ 12 h 12"/>
                  <a:gd name="T8" fmla="*/ 256 w 251"/>
                  <a:gd name="T9" fmla="*/ 0 h 12"/>
                  <a:gd name="T10" fmla="*/ 256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1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951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78952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8952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952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952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0FD52BA-B0B2-D94F-88FC-7382BFF03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6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>
                <a:solidFill>
                  <a:srgbClr val="FF9933"/>
                </a:solidFill>
              </a:rPr>
              <a:t>ХАМАРТОЛОГИЯ</a:t>
            </a:r>
            <a:endParaRPr lang="en-US" sz="5400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>
              <a:solidFill>
                <a:srgbClr val="FF9933"/>
              </a:solidFill>
              <a:effectLst/>
            </a:endParaRPr>
          </a:p>
          <a:p>
            <a:pPr marL="0" indent="0" algn="ctr">
              <a:buNone/>
            </a:pPr>
            <a:endParaRPr lang="ru-RU" dirty="0">
              <a:solidFill>
                <a:srgbClr val="FF9933"/>
              </a:solidFill>
              <a:effectLst/>
            </a:endParaRPr>
          </a:p>
          <a:p>
            <a:endParaRPr lang="en-US" dirty="0"/>
          </a:p>
        </p:txBody>
      </p:sp>
      <p:pic>
        <p:nvPicPr>
          <p:cNvPr id="4" name="Picture 3" descr="BD0000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204864"/>
            <a:ext cx="21526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092280" y="3284984"/>
            <a:ext cx="9144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  <a:ea typeface="Impact"/>
                <a:cs typeface="Impact"/>
              </a:rPr>
              <a:t>Грех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/>
              <a:ea typeface="Impact"/>
              <a:cs typeface="Impac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2276872"/>
            <a:ext cx="56166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sz="4000" i="1" dirty="0">
                <a:solidFill>
                  <a:srgbClr val="CCFFCC"/>
                </a:solidFill>
                <a:latin typeface="+mn-lt"/>
              </a:rPr>
              <a:t>БИБЛЕЙСКАЯ ХАМАРТОЛОГИЯ</a:t>
            </a:r>
          </a:p>
          <a:p>
            <a:pPr marL="0" indent="0" algn="ctr">
              <a:buNone/>
            </a:pPr>
            <a:endParaRPr lang="ru-RU" sz="4000" i="1" dirty="0">
              <a:solidFill>
                <a:srgbClr val="CCFFCC"/>
              </a:solidFill>
            </a:endParaRPr>
          </a:p>
          <a:p>
            <a:pPr marL="0" indent="0" algn="ctr">
              <a:buNone/>
            </a:pPr>
            <a:r>
              <a:rPr lang="ru-RU" sz="4000" i="1" dirty="0">
                <a:solidFill>
                  <a:srgbClr val="CCFFCC"/>
                </a:solidFill>
              </a:rPr>
              <a:t> Учение Библии о грехе </a:t>
            </a:r>
          </a:p>
        </p:txBody>
      </p:sp>
    </p:spTree>
    <p:extLst>
      <p:ext uri="{BB962C8B-B14F-4D97-AF65-F5344CB8AC3E}">
        <p14:creationId xmlns:p14="http://schemas.microsoft.com/office/powerpoint/2010/main" val="26281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Определение греха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25680" cy="46161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i="1" dirty="0" err="1">
                <a:effectLst/>
              </a:rPr>
              <a:t>Прит</a:t>
            </a:r>
            <a:r>
              <a:rPr lang="ru-RU" sz="2800" i="1" dirty="0">
                <a:effectLst/>
              </a:rPr>
              <a:t>. 12:22 «Вот шесть, что ненавидит Господь, даже семь, что мерзость душе Его:</a:t>
            </a:r>
          </a:p>
          <a:p>
            <a:pPr lvl="1" algn="just"/>
            <a:r>
              <a:rPr lang="ru-RU" dirty="0">
                <a:effectLst/>
              </a:rPr>
              <a:t>глаза гордые, язык лживый и руки, проливающие кровь невинную,</a:t>
            </a:r>
          </a:p>
          <a:p>
            <a:pPr lvl="1" algn="just"/>
            <a:r>
              <a:rPr lang="ru-RU" dirty="0">
                <a:effectLst/>
              </a:rPr>
              <a:t> сердце кующее злые замыслы, ноги быстро бегущие к злодейству,</a:t>
            </a:r>
          </a:p>
          <a:p>
            <a:pPr lvl="1" algn="just"/>
            <a:r>
              <a:rPr lang="ru-RU" dirty="0">
                <a:effectLst/>
              </a:rPr>
              <a:t>лжесвидетель наговаривающий ложь, и сеющий раздор между братьями. ... - уста лживые, ...»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63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Определение греха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969696" cy="4688160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ru-RU" sz="2800" dirty="0">
                <a:effectLst/>
              </a:rPr>
              <a:t>... Неверные весы - мерзость пред Господом... (Прит.11:1-20) …</a:t>
            </a:r>
          </a:p>
          <a:p>
            <a:pPr algn="just">
              <a:lnSpc>
                <a:spcPct val="120000"/>
              </a:lnSpc>
            </a:pPr>
            <a:r>
              <a:rPr lang="ru-RU" sz="2800" dirty="0">
                <a:effectLst/>
              </a:rPr>
              <a:t>Мерзость пред Господом - коварные сердцем... ( Прит.20:23) </a:t>
            </a:r>
          </a:p>
          <a:p>
            <a:pPr algn="just">
              <a:lnSpc>
                <a:spcPct val="120000"/>
              </a:lnSpc>
            </a:pPr>
            <a:r>
              <a:rPr lang="ru-RU" sz="2800" dirty="0">
                <a:effectLst/>
              </a:rPr>
              <a:t>Причина греха... (источник)</a:t>
            </a:r>
            <a:endParaRPr lang="ru-RU" sz="2800" dirty="0"/>
          </a:p>
          <a:p>
            <a:pPr lvl="1" algn="just">
              <a:lnSpc>
                <a:spcPct val="120000"/>
              </a:lnSpc>
            </a:pPr>
            <a:r>
              <a:rPr lang="ru-RU" sz="2400" dirty="0">
                <a:effectLst/>
              </a:rPr>
              <a:t>Дьявол причина всякого зла (Деян. 5:3)</a:t>
            </a:r>
          </a:p>
          <a:p>
            <a:pPr lvl="1" algn="just">
              <a:lnSpc>
                <a:spcPct val="120000"/>
              </a:lnSpc>
            </a:pPr>
            <a:r>
              <a:rPr lang="ru-RU" sz="2400" dirty="0">
                <a:effectLst/>
              </a:rPr>
              <a:t>Плоть желает греха. (Рим.7:25) </a:t>
            </a:r>
            <a:endParaRPr lang="ru-RU" sz="2400" dirty="0"/>
          </a:p>
          <a:p>
            <a:pPr lvl="1" algn="just">
              <a:lnSpc>
                <a:spcPct val="120000"/>
              </a:lnSpc>
            </a:pPr>
            <a:r>
              <a:rPr lang="ru-RU" sz="2400" dirty="0">
                <a:effectLst/>
              </a:rPr>
              <a:t>Это может быть Божьим наказанием Рим. 1:21-32</a:t>
            </a:r>
            <a:endParaRPr lang="ru-RU" sz="2400" dirty="0"/>
          </a:p>
          <a:p>
            <a:pPr algn="just">
              <a:lnSpc>
                <a:spcPct val="150000"/>
              </a:lnSpc>
            </a:pP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586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Божье отношение ко греху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/>
          <a:lstStyle/>
          <a:p>
            <a:pPr marL="0" indent="0" algn="just">
              <a:lnSpc>
                <a:spcPct val="140000"/>
              </a:lnSpc>
              <a:buNone/>
            </a:pPr>
            <a:r>
              <a:rPr lang="ru-RU" u="sng" dirty="0">
                <a:solidFill>
                  <a:srgbClr val="FF9933"/>
                </a:solidFill>
                <a:effectLst/>
              </a:rPr>
              <a:t>Божье отношение ко греху</a:t>
            </a:r>
            <a:endParaRPr lang="ru-RU" u="sng" dirty="0">
              <a:solidFill>
                <a:srgbClr val="FF9933"/>
              </a:solidFill>
            </a:endParaRPr>
          </a:p>
          <a:p>
            <a:pPr algn="just">
              <a:lnSpc>
                <a:spcPct val="140000"/>
              </a:lnSpc>
            </a:pPr>
            <a:r>
              <a:rPr lang="ru-RU" sz="2800" dirty="0">
                <a:effectLst/>
              </a:rPr>
              <a:t>Не имеет греха (Он святой) </a:t>
            </a:r>
            <a:endParaRPr lang="ru-RU" sz="2800" dirty="0"/>
          </a:p>
          <a:p>
            <a:pPr marL="0" indent="0" algn="just">
              <a:lnSpc>
                <a:spcPct val="140000"/>
              </a:lnSpc>
              <a:buNone/>
            </a:pPr>
            <a:r>
              <a:rPr lang="ru-RU" sz="2800" dirty="0">
                <a:effectLst/>
              </a:rPr>
              <a:t>ВОПРОС: Существуют ли степени греха? 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ru-RU" sz="2800" dirty="0">
                <a:effectLst/>
              </a:rPr>
              <a:t>Смотрит ли Бог на каждый грех одинаково?</a:t>
            </a:r>
          </a:p>
          <a:p>
            <a:pPr lvl="1" algn="just">
              <a:lnSpc>
                <a:spcPct val="140000"/>
              </a:lnSpc>
            </a:pPr>
            <a:r>
              <a:rPr lang="ru-RU" sz="2400" dirty="0">
                <a:effectLst/>
              </a:rPr>
              <a:t>Есть ли такие грехи, о которых можно сказать, что они хуже других грехов? </a:t>
            </a: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09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D03EC-F23F-A648-AE64-243D39C5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Божье отношение ко греху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F6118-CC71-714F-AF77-4F3DDE210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Библия делает различие, говоря о грехах по следующим критериям</a:t>
            </a:r>
            <a:r>
              <a:rPr lang="ru-RU" dirty="0"/>
              <a:t>:</a:t>
            </a:r>
          </a:p>
          <a:p>
            <a:r>
              <a:rPr lang="ru-RU" sz="2800" dirty="0"/>
              <a:t>В Ветхом Завете различие делается между неумышленными грехами, за которые могла быть принесена жертва, и грехами которые могли быть совершены сознательно и преднамеренно, за которые предписывалось наказание смертью. </a:t>
            </a:r>
            <a:r>
              <a:rPr lang="ru-RU" sz="2800" i="1" dirty="0"/>
              <a:t>(</a:t>
            </a:r>
            <a:r>
              <a:rPr lang="ru-RU" sz="2800" i="1" dirty="0" err="1"/>
              <a:t>Чис</a:t>
            </a:r>
            <a:r>
              <a:rPr lang="ru-RU" sz="2800" i="1" dirty="0"/>
              <a:t>. 15:30,31)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689995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BB5B-1E15-544F-9C64-B37BBFD4E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Божье отношение ко греху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A6647-11A0-7048-85B4-71E0DDDFC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r>
              <a:rPr lang="ru-RU" dirty="0"/>
              <a:t>Новый Завет предупреждает нас о недопустимости легкого и беззаботного отношения ко греху.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sz="2800" i="1" dirty="0"/>
              <a:t>Евр. 10:26-29 «Ибо если мы, получивши познание истинны, произвольно грешим, то не остается более жертвы за грехи, но некое страшное ожидание суда и ярость огня, готового пожрать противников»</a:t>
            </a:r>
          </a:p>
        </p:txBody>
      </p:sp>
    </p:spTree>
    <p:extLst>
      <p:ext uri="{BB962C8B-B14F-4D97-AF65-F5344CB8AC3E}">
        <p14:creationId xmlns:p14="http://schemas.microsoft.com/office/powerpoint/2010/main" val="238349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Божье отношение ко греху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760168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ru-RU" u="sng" dirty="0">
                <a:effectLst/>
              </a:rPr>
              <a:t>Бог определяет что такое грех </a:t>
            </a:r>
            <a:endParaRPr lang="ru-RU" u="sng" dirty="0"/>
          </a:p>
          <a:p>
            <a:pPr>
              <a:lnSpc>
                <a:spcPct val="110000"/>
              </a:lnSpc>
            </a:pPr>
            <a:r>
              <a:rPr lang="ru-RU" sz="2800" dirty="0">
                <a:effectLst/>
              </a:rPr>
              <a:t>Бог видит грех</a:t>
            </a:r>
          </a:p>
          <a:p>
            <a:pPr lvl="1">
              <a:lnSpc>
                <a:spcPct val="110000"/>
              </a:lnSpc>
            </a:pPr>
            <a:r>
              <a:rPr lang="ru-RU" dirty="0">
                <a:effectLst/>
              </a:rPr>
              <a:t>Иов.11:11 </a:t>
            </a:r>
            <a:endParaRPr lang="ru-RU" dirty="0"/>
          </a:p>
          <a:p>
            <a:pPr lvl="1">
              <a:lnSpc>
                <a:spcPct val="110000"/>
              </a:lnSpc>
            </a:pPr>
            <a:r>
              <a:rPr lang="ru-RU" dirty="0">
                <a:effectLst/>
              </a:rPr>
              <a:t>Иов.34:21,22 Пс.89:8  </a:t>
            </a:r>
            <a:endParaRPr lang="ru-RU" dirty="0"/>
          </a:p>
          <a:p>
            <a:pPr lvl="1">
              <a:lnSpc>
                <a:spcPct val="110000"/>
              </a:lnSpc>
            </a:pPr>
            <a:r>
              <a:rPr lang="ru-RU" dirty="0">
                <a:effectLst/>
              </a:rPr>
              <a:t>Пс.93:4-11 Иер.16:17 </a:t>
            </a:r>
          </a:p>
          <a:p>
            <a:r>
              <a:rPr lang="ru-RU" sz="2800" dirty="0">
                <a:effectLst/>
              </a:rPr>
              <a:t>Ненавидит</a:t>
            </a:r>
            <a:r>
              <a:rPr lang="ru-RU" dirty="0">
                <a:effectLst/>
              </a:rPr>
              <a:t> </a:t>
            </a:r>
            <a:endParaRPr lang="ru-RU" dirty="0"/>
          </a:p>
          <a:p>
            <a:pPr lvl="1"/>
            <a:r>
              <a:rPr lang="ru-RU" dirty="0">
                <a:effectLst/>
              </a:rPr>
              <a:t>Зах.8:17 </a:t>
            </a:r>
          </a:p>
          <a:p>
            <a:pPr lvl="1"/>
            <a:r>
              <a:rPr lang="ru-RU" dirty="0">
                <a:effectLst/>
              </a:rPr>
              <a:t>Ис.61:8, Авв.1:13 </a:t>
            </a:r>
            <a:endParaRPr lang="ru-RU" dirty="0"/>
          </a:p>
          <a:p>
            <a:pPr marL="457200" lvl="1" indent="0">
              <a:lnSpc>
                <a:spcPct val="110000"/>
              </a:lnSpc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22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Божье отношение ко греху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25680" cy="468816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ru-RU" sz="2800" dirty="0">
                <a:effectLst/>
              </a:rPr>
              <a:t>Не принимает </a:t>
            </a:r>
            <a:endParaRPr lang="ru-RU" sz="2800" dirty="0"/>
          </a:p>
          <a:p>
            <a:pPr lvl="1">
              <a:lnSpc>
                <a:spcPct val="120000"/>
              </a:lnSpc>
            </a:pPr>
            <a:r>
              <a:rPr lang="ru-RU" dirty="0">
                <a:effectLst/>
              </a:rPr>
              <a:t>27 И не войдет в него ничто нечистое и никто преданный мерзости и лжи, а только те, которые написаны у Агнца в книге жизни. </a:t>
            </a:r>
            <a:r>
              <a:rPr lang="ru-RU" sz="2400" dirty="0">
                <a:effectLst/>
              </a:rPr>
              <a:t>(Откр.21:27)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u="sng" dirty="0">
                <a:effectLst/>
              </a:rPr>
              <a:t>Божья реакция на грех </a:t>
            </a:r>
            <a:endParaRPr lang="ru-RU" u="sng" dirty="0"/>
          </a:p>
          <a:p>
            <a:pPr lvl="1">
              <a:lnSpc>
                <a:spcPct val="120000"/>
              </a:lnSpc>
            </a:pPr>
            <a:r>
              <a:rPr lang="ru-RU" sz="2400" dirty="0">
                <a:effectLst/>
              </a:rPr>
              <a:t>Изгнание из рая. </a:t>
            </a:r>
            <a:r>
              <a:rPr lang="ru-RU" sz="2400" dirty="0" err="1">
                <a:effectLst/>
              </a:rPr>
              <a:t>Анания</a:t>
            </a:r>
            <a:r>
              <a:rPr lang="ru-RU" sz="2400" dirty="0">
                <a:effectLst/>
              </a:rPr>
              <a:t> и Сапфира. </a:t>
            </a:r>
            <a:r>
              <a:rPr lang="ru-RU" sz="2400" dirty="0" err="1">
                <a:effectLst/>
              </a:rPr>
              <a:t>Ахан</a:t>
            </a:r>
            <a:r>
              <a:rPr lang="ru-RU" sz="2400" dirty="0">
                <a:effectLst/>
              </a:rPr>
              <a:t>. В землю обетованную не войдут. </a:t>
            </a:r>
            <a:endParaRPr lang="ru-RU" sz="2400" dirty="0"/>
          </a:p>
          <a:p>
            <a:pPr marL="457200" lvl="1" indent="0">
              <a:lnSpc>
                <a:spcPct val="120000"/>
              </a:lnSpc>
              <a:buNone/>
            </a:pPr>
            <a:endParaRPr lang="ru-RU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45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Божье отношение ко греху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ru-RU" sz="2800" dirty="0">
                <a:effectLst/>
              </a:rPr>
              <a:t>Бог наказывает за грех</a:t>
            </a:r>
          </a:p>
          <a:p>
            <a:pPr lvl="1" algn="just">
              <a:lnSpc>
                <a:spcPct val="130000"/>
              </a:lnSpc>
            </a:pPr>
            <a:r>
              <a:rPr lang="ru-RU" sz="2400" dirty="0">
                <a:effectLst/>
              </a:rPr>
              <a:t>«…вы понесете наказание за грехи ваши» Чис.14:34</a:t>
            </a:r>
          </a:p>
          <a:p>
            <a:pPr lvl="1" algn="just">
              <a:lnSpc>
                <a:spcPct val="130000"/>
              </a:lnSpc>
            </a:pPr>
            <a:r>
              <a:rPr lang="ru-RU" sz="2400" dirty="0">
                <a:effectLst/>
              </a:rPr>
              <a:t>«И после всего постигшего нас за худые дела наши, и за великую вину нашу» </a:t>
            </a:r>
            <a:r>
              <a:rPr lang="ru-RU" sz="2400" dirty="0" err="1">
                <a:effectLst/>
              </a:rPr>
              <a:t>Ездр</a:t>
            </a:r>
            <a:r>
              <a:rPr lang="ru-RU" sz="2400" dirty="0">
                <a:effectLst/>
              </a:rPr>
              <a:t>. 9:13</a:t>
            </a:r>
          </a:p>
          <a:p>
            <a:pPr algn="just">
              <a:lnSpc>
                <a:spcPct val="130000"/>
              </a:lnSpc>
            </a:pPr>
            <a:r>
              <a:rPr lang="ru-RU" sz="2400" dirty="0">
                <a:effectLst/>
              </a:rPr>
              <a:t>Наказание Божье за грех – это средство, с помощью которого Бог пытается удержать от последующих грехов и предостеречь тех, кто знает об этом.</a:t>
            </a:r>
          </a:p>
        </p:txBody>
      </p:sp>
    </p:spTree>
    <p:extLst>
      <p:ext uri="{BB962C8B-B14F-4D97-AF65-F5344CB8AC3E}">
        <p14:creationId xmlns:p14="http://schemas.microsoft.com/office/powerpoint/2010/main" val="235443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Божье отношение ко греху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44824"/>
            <a:ext cx="7969696" cy="5013176"/>
          </a:xfrm>
        </p:spPr>
        <p:txBody>
          <a:bodyPr/>
          <a:lstStyle/>
          <a:p>
            <a:pPr algn="just"/>
            <a:r>
              <a:rPr lang="ru-RU" dirty="0"/>
              <a:t>Главная причина наказания за грех заключается в том, что этого требует праведность Божья. </a:t>
            </a:r>
          </a:p>
          <a:p>
            <a:pPr lvl="1" algn="just"/>
            <a:r>
              <a:rPr lang="ru-RU" i="1" dirty="0" err="1"/>
              <a:t>Иер</a:t>
            </a:r>
            <a:r>
              <a:rPr lang="ru-RU" i="1" dirty="0"/>
              <a:t>. 9:24 «Я Господь, творящий милость, суд и правду на земле…»</a:t>
            </a:r>
          </a:p>
          <a:p>
            <a:pPr algn="just"/>
            <a:r>
              <a:rPr lang="ru-RU" dirty="0"/>
              <a:t>Христос, приняв смерть на кресте, понес наказание за грехи тех кто поверил в Его жертву, тем самым не нарушив справедливость Божью. </a:t>
            </a:r>
          </a:p>
          <a:p>
            <a:pPr algn="r"/>
            <a:r>
              <a:rPr lang="ru-RU" sz="2400" dirty="0"/>
              <a:t>Рим 3:25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2411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Последствия греха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/>
          <a:lstStyle/>
          <a:p>
            <a:pPr marL="0" indent="0" algn="just">
              <a:lnSpc>
                <a:spcPct val="130000"/>
              </a:lnSpc>
              <a:buNone/>
            </a:pPr>
            <a:r>
              <a:rPr lang="ru-RU" u="sng" dirty="0">
                <a:effectLst/>
              </a:rPr>
              <a:t>Последствия греха </a:t>
            </a:r>
            <a:endParaRPr lang="ru-RU" u="sng" dirty="0"/>
          </a:p>
          <a:p>
            <a:pPr lvl="1" algn="just">
              <a:lnSpc>
                <a:spcPct val="130000"/>
              </a:lnSpc>
            </a:pPr>
            <a:r>
              <a:rPr lang="ru-RU" dirty="0">
                <a:effectLst/>
              </a:rPr>
              <a:t>Бог сказал: «а от дерева познания добра и зла не ешь от него, ибо в день, в который ты вкусишь от него, </a:t>
            </a:r>
            <a:r>
              <a:rPr lang="ru-RU" u="sng" dirty="0">
                <a:effectLst/>
              </a:rPr>
              <a:t>смертью умрешь</a:t>
            </a:r>
            <a:r>
              <a:rPr lang="ru-RU" dirty="0">
                <a:effectLst/>
              </a:rPr>
              <a:t>.» (Быт.2:17)</a:t>
            </a:r>
          </a:p>
          <a:p>
            <a:pPr algn="just">
              <a:lnSpc>
                <a:spcPct val="130000"/>
              </a:lnSpc>
            </a:pPr>
            <a:r>
              <a:rPr lang="ru-RU" sz="2800" i="1" dirty="0"/>
              <a:t>Рим. 6:23 «Возмездие за грех – смерть, а дар Божий – жизнь вечная во Христе Иисусе, Господе нашем»</a:t>
            </a:r>
          </a:p>
          <a:p>
            <a:pPr algn="just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8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Определение понятия «грех»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8064896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/>
              <a:t>История человеческого рода , как она представлена в Писании, - это прежде всего, история человека в состоянии греха и борьбы с Богом, а также история Божьего плана спасения, направленного на то, чтобы привести человека обратно к Богу.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r">
              <a:buNone/>
            </a:pPr>
            <a:r>
              <a:rPr lang="ru-RU" sz="2800" dirty="0" err="1"/>
              <a:t>Стэйнли</a:t>
            </a:r>
            <a:r>
              <a:rPr lang="ru-RU" sz="2800" dirty="0"/>
              <a:t> </a:t>
            </a:r>
            <a:r>
              <a:rPr lang="ru-RU" sz="2800" dirty="0" err="1"/>
              <a:t>Хортон</a:t>
            </a:r>
            <a:r>
              <a:rPr lang="ru-RU" sz="2800" dirty="0"/>
              <a:t>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7209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F739-3358-7E4E-95C7-A3C3B1DB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Последствия греха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E36DB-31EE-6743-B0A0-248A0D47D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Смерть в Библии часто означает – отделение. </a:t>
            </a:r>
          </a:p>
          <a:p>
            <a:endParaRPr lang="ru-RU" dirty="0"/>
          </a:p>
          <a:p>
            <a:r>
              <a:rPr lang="ru-RU" dirty="0"/>
              <a:t>Первым следствием греха – была духовная смерть </a:t>
            </a:r>
            <a:r>
              <a:rPr lang="ru-RU" i="1" dirty="0"/>
              <a:t>(Быт. 2:17, Рим. 5:12)</a:t>
            </a:r>
            <a:endParaRPr lang="ru-RU" dirty="0"/>
          </a:p>
          <a:p>
            <a:r>
              <a:rPr lang="ru-RU" dirty="0"/>
              <a:t>Грех отделил Адама и Еву от Бога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52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Последствия греха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969696" cy="4760168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ru-RU" dirty="0"/>
              <a:t>Если мы совершаем грех, наше общение с Богом нарушается, а наша христианская жизнь бесчестится.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lvl="1" algn="just">
              <a:lnSpc>
                <a:spcPct val="110000"/>
              </a:lnSpc>
            </a:pPr>
            <a:r>
              <a:rPr lang="ru-RU" i="1" dirty="0"/>
              <a:t>«И когда вы простираете руки ваши, Я закрываю от вас очи Мои; и когда вы умножаете моления ваши, Я не слышу вас: ваши руки полны крови» Ис.1:15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74652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CCB9-D74C-BF49-BB5C-CD15AA6E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Последствия греха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451DE-C542-ED4D-A427-30FFD1EFF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688160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ru-RU" dirty="0"/>
              <a:t>Грехопадение человека оказало влияние на природу.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ru-RU" dirty="0"/>
              <a:t>Земля была проклята (</a:t>
            </a:r>
            <a:r>
              <a:rPr lang="ru-RU" i="1" dirty="0"/>
              <a:t>Быт. 3:14-24)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i="1" dirty="0"/>
          </a:p>
          <a:p>
            <a:pPr algn="just">
              <a:lnSpc>
                <a:spcPct val="110000"/>
              </a:lnSpc>
            </a:pPr>
            <a:r>
              <a:rPr lang="ru-RU" dirty="0"/>
              <a:t>Болезни, эпидемии, засухи – все это следствие грехопадения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226827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0C3E0-89DC-4A4F-A9B7-F749256CC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Последствия греха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7DBB5-445F-8E41-902E-9F689D810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688160"/>
          </a:xfrm>
        </p:spPr>
        <p:txBody>
          <a:bodyPr/>
          <a:lstStyle/>
          <a:p>
            <a:r>
              <a:rPr lang="ru-RU" dirty="0"/>
              <a:t>Нераскаявшиеся грешники подлежат второй смерти</a:t>
            </a:r>
            <a:r>
              <a:rPr lang="ru-RU" i="1" dirty="0"/>
              <a:t>. (</a:t>
            </a:r>
            <a:r>
              <a:rPr lang="ru-RU" i="1" dirty="0" err="1"/>
              <a:t>Отк</a:t>
            </a:r>
            <a:r>
              <a:rPr lang="ru-RU" i="1" dirty="0"/>
              <a:t> 2:11, 20:15)</a:t>
            </a:r>
          </a:p>
          <a:p>
            <a:endParaRPr lang="ru-RU" i="1" dirty="0"/>
          </a:p>
          <a:p>
            <a:r>
              <a:rPr lang="ru-RU" sz="2800" dirty="0"/>
              <a:t>Вторая смерть - это вечное отлучение от Бога, самого источника жизни, в озере огненном.</a:t>
            </a:r>
          </a:p>
          <a:p>
            <a:endParaRPr lang="ru-RU" sz="2800" dirty="0"/>
          </a:p>
          <a:p>
            <a:r>
              <a:rPr lang="ru-RU" sz="2800" dirty="0"/>
              <a:t>Все эти факты говорят о серьезности греха и его </a:t>
            </a:r>
            <a:r>
              <a:rPr lang="ru-RU" sz="2800" dirty="0" err="1"/>
              <a:t>последтвиях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9353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Избавление от греха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FF9933"/>
                </a:solidFill>
              </a:rPr>
              <a:t>Избавление от греха</a:t>
            </a:r>
          </a:p>
          <a:p>
            <a:pPr lvl="1" algn="just"/>
            <a:r>
              <a:rPr lang="ru-RU" i="1" dirty="0"/>
              <a:t>«Он грехи наши Сам вознес телом Своим на древо, дабы мы, избавившись от грехов, жили для правды: ранами Его вы исцелились» 1Пет. 2:24</a:t>
            </a:r>
          </a:p>
          <a:p>
            <a:pPr algn="just"/>
            <a:r>
              <a:rPr lang="ru-RU" sz="2800" dirty="0"/>
              <a:t>Иисус имеет власть прощать</a:t>
            </a:r>
          </a:p>
          <a:p>
            <a:pPr lvl="1" algn="just"/>
            <a:r>
              <a:rPr lang="ru-RU" i="1" dirty="0"/>
              <a:t>«Но чтобы вы знали, что Сын человеческий имеет власть на земле прощать грехи» Матф.9:6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014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Избавление от греха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544144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ru-RU" dirty="0"/>
              <a:t>Бог прощает нам если мы прощаем</a:t>
            </a:r>
          </a:p>
          <a:p>
            <a:pPr lvl="1" algn="just">
              <a:lnSpc>
                <a:spcPct val="110000"/>
              </a:lnSpc>
            </a:pPr>
            <a:r>
              <a:rPr lang="ru-RU" i="1" dirty="0"/>
              <a:t>«И когда стоите на молитве, </a:t>
            </a:r>
            <a:r>
              <a:rPr lang="ru-RU" i="1" u="sng" dirty="0"/>
              <a:t>прощайте</a:t>
            </a:r>
            <a:r>
              <a:rPr lang="ru-RU" i="1" dirty="0"/>
              <a:t>, если что имеете на кого, </a:t>
            </a:r>
            <a:r>
              <a:rPr lang="ru-RU" i="1" u="sng" dirty="0"/>
              <a:t>дабы</a:t>
            </a:r>
            <a:r>
              <a:rPr lang="ru-RU" i="1" dirty="0"/>
              <a:t> и Отец ваш Небесный </a:t>
            </a:r>
            <a:r>
              <a:rPr lang="ru-RU" i="1" u="sng" dirty="0"/>
              <a:t>простил</a:t>
            </a:r>
            <a:r>
              <a:rPr lang="ru-RU" i="1" dirty="0"/>
              <a:t> вам согрешения ваши» </a:t>
            </a:r>
            <a:r>
              <a:rPr lang="ru-RU" i="1" dirty="0" err="1"/>
              <a:t>Мар</a:t>
            </a:r>
            <a:r>
              <a:rPr lang="ru-RU" i="1" dirty="0"/>
              <a:t>. 11:25</a:t>
            </a:r>
          </a:p>
          <a:p>
            <a:pPr algn="just">
              <a:lnSpc>
                <a:spcPct val="110000"/>
              </a:lnSpc>
            </a:pPr>
            <a:r>
              <a:rPr lang="ru-RU" dirty="0"/>
              <a:t>Если грех против ближнего иди к ближнему</a:t>
            </a:r>
          </a:p>
          <a:p>
            <a:pPr algn="just">
              <a:lnSpc>
                <a:spcPct val="110000"/>
              </a:lnSpc>
            </a:pPr>
            <a:r>
              <a:rPr lang="ru-RU" dirty="0"/>
              <a:t>Против церкви, иди в церковь</a:t>
            </a:r>
          </a:p>
          <a:p>
            <a:pPr lvl="1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41344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Избавление от греха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ru-RU" b="1" i="1" dirty="0"/>
              <a:t>Если есть что-то в самом человеке что человек признает грехом в самом себе, то у него есть надежда на избавление Потому что Бог освобождает от греха ! ! !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75695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Определение понятия «грех»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16152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>
                <a:effectLst/>
              </a:rPr>
              <a:t>Значение термина</a:t>
            </a:r>
          </a:p>
          <a:p>
            <a:pPr algn="just">
              <a:lnSpc>
                <a:spcPct val="110000"/>
              </a:lnSpc>
            </a:pPr>
            <a:r>
              <a:rPr lang="ru-RU" sz="2800" dirty="0">
                <a:effectLst/>
              </a:rPr>
              <a:t>"</a:t>
            </a:r>
            <a:r>
              <a:rPr lang="ru-RU" sz="2800" dirty="0" err="1">
                <a:effectLst/>
              </a:rPr>
              <a:t>hamartia</a:t>
            </a:r>
            <a:r>
              <a:rPr lang="ru-RU" sz="2800" dirty="0">
                <a:effectLst/>
              </a:rPr>
              <a:t>", (</a:t>
            </a:r>
            <a:r>
              <a:rPr lang="ru-RU" sz="2800" dirty="0" err="1">
                <a:effectLst/>
              </a:rPr>
              <a:t>хамарт</a:t>
            </a:r>
            <a:r>
              <a:rPr lang="ru-RU" sz="2800" dirty="0">
                <a:effectLst/>
              </a:rPr>
              <a:t>) буквально означает "промах", "попадание мимо цели". " не попасть в цель»</a:t>
            </a:r>
            <a:endParaRPr lang="en-US" sz="2800" dirty="0">
              <a:effectLst/>
            </a:endParaRPr>
          </a:p>
          <a:p>
            <a:pPr algn="just">
              <a:lnSpc>
                <a:spcPct val="110000"/>
              </a:lnSpc>
            </a:pPr>
            <a:r>
              <a:rPr lang="ru-RU" sz="2800" dirty="0">
                <a:effectLst/>
              </a:rPr>
              <a:t>Грех - это то, что разделило и продолжает разделять человека с Богом, его Творцом. Это противление, бунт, вражда, война, непокорность, непослушание, игнорирование, плевок оскорбление ...</a:t>
            </a:r>
            <a:br>
              <a:rPr lang="ru-RU" sz="2800" dirty="0">
                <a:effectLst/>
              </a:rPr>
            </a:br>
            <a:endParaRPr lang="ru-RU" sz="28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9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Определение понятия «грех»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969696" cy="468816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2204864"/>
            <a:ext cx="5184576" cy="2929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2800" dirty="0"/>
              <a:t>Грех – это вызов Божьему правосудию, насилие над Его милостью, насмешка над Его терпением, пренебрежение Его властью и презрение к Его любви. Джон </a:t>
            </a:r>
            <a:r>
              <a:rPr lang="ru-RU" sz="2800" dirty="0" err="1"/>
              <a:t>Буньян</a:t>
            </a:r>
            <a:r>
              <a:rPr lang="ru-RU" sz="2800" dirty="0"/>
              <a:t>. </a:t>
            </a:r>
          </a:p>
        </p:txBody>
      </p:sp>
      <p:pic>
        <p:nvPicPr>
          <p:cNvPr id="5" name="Picture 4" descr="photo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04864"/>
            <a:ext cx="2349500" cy="2933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309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Происхождение греха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969696" cy="4688160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>
                <a:effectLst/>
              </a:rPr>
              <a:t>Откуда </a:t>
            </a:r>
            <a:r>
              <a:rPr lang="ru-RU" dirty="0" err="1">
                <a:effectLst/>
              </a:rPr>
              <a:t>произошёл</a:t>
            </a:r>
            <a:r>
              <a:rPr lang="ru-RU" dirty="0">
                <a:effectLst/>
              </a:rPr>
              <a:t> грех во Вселенной ? </a:t>
            </a:r>
            <a:endParaRPr lang="ru-RU" dirty="0"/>
          </a:p>
          <a:p>
            <a:pPr>
              <a:lnSpc>
                <a:spcPct val="110000"/>
              </a:lnSpc>
            </a:pPr>
            <a:r>
              <a:rPr lang="ru-RU" sz="2800" dirty="0">
                <a:effectLst/>
              </a:rPr>
              <a:t>Рассмотрим несколько аспектов: </a:t>
            </a:r>
            <a:endParaRPr lang="ru-RU" sz="2800" dirty="0"/>
          </a:p>
          <a:p>
            <a:pPr lvl="1">
              <a:lnSpc>
                <a:spcPct val="110000"/>
              </a:lnSpc>
            </a:pPr>
            <a:r>
              <a:rPr lang="ru-RU" sz="2400" dirty="0">
                <a:effectLst/>
              </a:rPr>
              <a:t>Ангелы были сотворены святыми. </a:t>
            </a:r>
          </a:p>
          <a:p>
            <a:pPr lvl="1">
              <a:lnSpc>
                <a:spcPct val="110000"/>
              </a:lnSpc>
            </a:pPr>
            <a:r>
              <a:rPr lang="ru-RU" sz="2400" dirty="0">
                <a:effectLst/>
              </a:rPr>
              <a:t>Они имели право свободы выбора. </a:t>
            </a:r>
          </a:p>
          <a:p>
            <a:pPr lvl="1">
              <a:lnSpc>
                <a:spcPct val="110000"/>
              </a:lnSpc>
            </a:pPr>
            <a:r>
              <a:rPr lang="ru-RU" sz="2400" dirty="0">
                <a:effectLst/>
              </a:rPr>
              <a:t>Один из них, Люцифер, - Херувим осеняющий– занимал возвышенное положение </a:t>
            </a:r>
            <a:r>
              <a:rPr lang="ru-RU" sz="2000" dirty="0">
                <a:effectLst/>
              </a:rPr>
              <a:t>(Иез.28:13-15). </a:t>
            </a:r>
          </a:p>
          <a:p>
            <a:pPr lvl="1">
              <a:lnSpc>
                <a:spcPct val="110000"/>
              </a:lnSpc>
            </a:pPr>
            <a:r>
              <a:rPr lang="ru-RU" sz="2400" dirty="0">
                <a:effectLst/>
              </a:rPr>
              <a:t>Через нарушение заповеди он согрешил и восстал против Бога (Ис.14:13-14; Иез.28:11-17)</a:t>
            </a:r>
          </a:p>
          <a:p>
            <a:pPr lvl="1">
              <a:lnSpc>
                <a:spcPct val="110000"/>
              </a:lnSpc>
            </a:pPr>
            <a:r>
              <a:rPr lang="ru-RU" sz="2400" dirty="0">
                <a:effectLst/>
              </a:rPr>
              <a:t>Он стал отцом греха от начала (Ин.8:44; 1Ин.3:8).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9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Происхождение греха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effectLst/>
              </a:rPr>
              <a:t>Грех вошёл в мир через Адама</a:t>
            </a:r>
          </a:p>
          <a:p>
            <a:pPr lvl="1" algn="just"/>
            <a:r>
              <a:rPr lang="ru-RU" dirty="0">
                <a:effectLst/>
              </a:rPr>
              <a:t>Быт. 3:9-12, Рым. 5:12,19 , 1Тим.2:13 </a:t>
            </a:r>
            <a:endParaRPr lang="ru-RU" dirty="0"/>
          </a:p>
          <a:p>
            <a:pPr algn="just"/>
            <a:r>
              <a:rPr lang="ru-RU" sz="2800" dirty="0">
                <a:effectLst/>
              </a:rPr>
              <a:t>Бог создал человека безгрешным, поместил его в идеальные условия, удовлетворив все его потребности. Бог тесно общался с человеком, но установил одну заповедь, чтобы человек мог добровольно избрать: ответить на любовь Божию, проявив послушание, или отвергнуть её, проявив непослушание. </a:t>
            </a:r>
            <a:endParaRPr lang="ru-RU" sz="28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9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Происхождение греха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16152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ru-RU" sz="2800" dirty="0">
                <a:effectLst/>
              </a:rPr>
              <a:t>Происходит от сердца</a:t>
            </a:r>
          </a:p>
          <a:p>
            <a:pPr lvl="1" algn="just">
              <a:lnSpc>
                <a:spcPct val="140000"/>
              </a:lnSpc>
            </a:pP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Псал</a:t>
            </a:r>
            <a:r>
              <a:rPr lang="ru-RU" sz="2400" dirty="0">
                <a:effectLst/>
              </a:rPr>
              <a:t> 94:10, Марк 7:21-23, Евр. 3:10 </a:t>
            </a:r>
            <a:endParaRPr lang="ru-RU" sz="2800" dirty="0"/>
          </a:p>
          <a:p>
            <a:pPr algn="just">
              <a:lnSpc>
                <a:spcPct val="140000"/>
              </a:lnSpc>
            </a:pPr>
            <a:r>
              <a:rPr lang="ru-RU" sz="2800" dirty="0">
                <a:effectLst/>
              </a:rPr>
              <a:t>Грех начинается с мыслей в Сердце человеческое источник зла. </a:t>
            </a:r>
          </a:p>
          <a:p>
            <a:pPr lvl="1" algn="just">
              <a:lnSpc>
                <a:spcPct val="140000"/>
              </a:lnSpc>
            </a:pPr>
            <a:r>
              <a:rPr lang="ru-RU" sz="2400" dirty="0">
                <a:effectLst/>
              </a:rPr>
              <a:t>(Прит.4:23) (Рим.8:6,7) </a:t>
            </a:r>
          </a:p>
          <a:p>
            <a:pPr algn="just">
              <a:lnSpc>
                <a:spcPct val="140000"/>
              </a:lnSpc>
              <a:buFont typeface="Wingdings" charset="2"/>
              <a:buChar char="§"/>
            </a:pPr>
            <a:r>
              <a:rPr lang="ru-RU" sz="2800" dirty="0">
                <a:effectLst/>
              </a:rPr>
              <a:t>Сердце источает то что там есть, а там есть то что туда положили.</a:t>
            </a:r>
            <a:endParaRPr lang="ru-RU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05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Происхождение греха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>
                <a:latin typeface="+mj-lt"/>
              </a:rPr>
              <a:t>Похоть – грех в зародыше</a:t>
            </a:r>
          </a:p>
          <a:p>
            <a:pPr lvl="1">
              <a:lnSpc>
                <a:spcPct val="150000"/>
              </a:lnSpc>
            </a:pPr>
            <a:r>
              <a:rPr lang="ru-RU" dirty="0" err="1">
                <a:latin typeface="+mj-lt"/>
              </a:rPr>
              <a:t>Иак</a:t>
            </a:r>
            <a:r>
              <a:rPr lang="ru-RU" dirty="0">
                <a:latin typeface="+mj-lt"/>
              </a:rPr>
              <a:t>. 1:14-15 «К</a:t>
            </a:r>
            <a:r>
              <a:rPr lang="ru-RU" dirty="0">
                <a:latin typeface="+mj-lt"/>
                <a:cs typeface="Times New Roman" charset="0"/>
              </a:rPr>
              <a:t>аждый </a:t>
            </a:r>
            <a:r>
              <a:rPr lang="ru-RU" dirty="0">
                <a:solidFill>
                  <a:srgbClr val="CC0000"/>
                </a:solidFill>
                <a:latin typeface="+mj-lt"/>
                <a:cs typeface="Times New Roman" charset="0"/>
              </a:rPr>
              <a:t>искушается</a:t>
            </a:r>
            <a:r>
              <a:rPr lang="ru-RU" dirty="0">
                <a:latin typeface="+mj-lt"/>
                <a:cs typeface="Times New Roman" charset="0"/>
              </a:rPr>
              <a:t>, увлекаясь и обольщаясь собственною похотью; </a:t>
            </a:r>
            <a:r>
              <a:rPr lang="ru-RU" dirty="0">
                <a:solidFill>
                  <a:srgbClr val="FF9933"/>
                </a:solidFill>
                <a:latin typeface="+mj-lt"/>
                <a:cs typeface="Times New Roman" charset="0"/>
              </a:rPr>
              <a:t>похоть же</a:t>
            </a:r>
            <a:r>
              <a:rPr lang="ru-RU" dirty="0">
                <a:latin typeface="+mj-lt"/>
                <a:cs typeface="Times New Roman" charset="0"/>
              </a:rPr>
              <a:t>, зачав, </a:t>
            </a:r>
            <a:r>
              <a:rPr lang="ru-RU" dirty="0">
                <a:solidFill>
                  <a:schemeClr val="folHlink"/>
                </a:solidFill>
                <a:latin typeface="+mj-lt"/>
                <a:cs typeface="Times New Roman" charset="0"/>
              </a:rPr>
              <a:t>рождает грех</a:t>
            </a:r>
            <a:r>
              <a:rPr lang="ru-RU" dirty="0">
                <a:latin typeface="+mj-lt"/>
                <a:cs typeface="Times New Roman" charset="0"/>
              </a:rPr>
              <a:t>, а </a:t>
            </a:r>
            <a:r>
              <a:rPr lang="ru-RU" dirty="0">
                <a:solidFill>
                  <a:srgbClr val="FF9933"/>
                </a:solidFill>
                <a:latin typeface="+mj-lt"/>
                <a:cs typeface="Times New Roman" charset="0"/>
              </a:rPr>
              <a:t>сделанный грех</a:t>
            </a:r>
            <a:r>
              <a:rPr lang="ru-RU" dirty="0">
                <a:latin typeface="+mj-lt"/>
                <a:cs typeface="Times New Roman" charset="0"/>
              </a:rPr>
              <a:t> </a:t>
            </a:r>
            <a:r>
              <a:rPr lang="ru-RU" dirty="0">
                <a:solidFill>
                  <a:srgbClr val="CC0000"/>
                </a:solidFill>
                <a:latin typeface="+mj-lt"/>
                <a:cs typeface="Times New Roman" charset="0"/>
              </a:rPr>
              <a:t>рождает смерть</a:t>
            </a:r>
            <a:r>
              <a:rPr lang="ru-RU" dirty="0">
                <a:latin typeface="+mj-lt"/>
              </a:rPr>
              <a:t>»</a:t>
            </a:r>
            <a:r>
              <a:rPr lang="en-US" dirty="0">
                <a:latin typeface="+mj-lt"/>
              </a:rPr>
              <a:t> </a:t>
            </a:r>
            <a:r>
              <a:rPr lang="ru-RU" dirty="0">
                <a:latin typeface="+mj-lt"/>
              </a:rPr>
              <a:t> </a:t>
            </a:r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9933"/>
                </a:solidFill>
              </a:rPr>
              <a:t>Определение греха</a:t>
            </a:r>
            <a:endParaRPr lang="en-US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/>
          <a:lstStyle/>
          <a:p>
            <a:pPr algn="just"/>
            <a:r>
              <a:rPr lang="ru-RU" sz="2800" dirty="0">
                <a:effectLst/>
              </a:rPr>
              <a:t>Грех есть нарушение закона-- Иак.2:9, 1Иоан.3:4, Рим. 5:13 </a:t>
            </a:r>
            <a:endParaRPr lang="ru-RU" sz="2800" dirty="0"/>
          </a:p>
          <a:p>
            <a:pPr algn="just"/>
            <a:r>
              <a:rPr lang="ru-RU" sz="2800" dirty="0">
                <a:effectLst/>
              </a:rPr>
              <a:t>Всякая неправда есть грех -- 1 </a:t>
            </a:r>
            <a:r>
              <a:rPr lang="ru-RU" sz="2800" dirty="0" err="1">
                <a:effectLst/>
              </a:rPr>
              <a:t>Иоан</a:t>
            </a:r>
            <a:r>
              <a:rPr lang="ru-RU" sz="2800" dirty="0">
                <a:effectLst/>
              </a:rPr>
              <a:t>. 5:17</a:t>
            </a:r>
          </a:p>
          <a:p>
            <a:pPr algn="just"/>
            <a:r>
              <a:rPr lang="ru-RU" sz="2800" dirty="0">
                <a:effectLst/>
              </a:rPr>
              <a:t>Всякое упущение есть грех-- </a:t>
            </a:r>
            <a:r>
              <a:rPr lang="ru-RU" sz="2800" dirty="0" err="1">
                <a:effectLst/>
              </a:rPr>
              <a:t>Прит</a:t>
            </a:r>
            <a:r>
              <a:rPr lang="ru-RU" sz="2800" dirty="0">
                <a:effectLst/>
              </a:rPr>
              <a:t>. 24:11-12, Лук. 12:47, </a:t>
            </a:r>
            <a:r>
              <a:rPr lang="ru-RU" sz="2800" dirty="0" err="1">
                <a:effectLst/>
              </a:rPr>
              <a:t>Иак</a:t>
            </a:r>
            <a:r>
              <a:rPr lang="ru-RU" sz="2800" dirty="0">
                <a:effectLst/>
              </a:rPr>
              <a:t>. 4:17 </a:t>
            </a:r>
            <a:endParaRPr lang="ru-RU" sz="2800" dirty="0"/>
          </a:p>
          <a:p>
            <a:pPr algn="just"/>
            <a:r>
              <a:rPr lang="ru-RU" sz="2800" dirty="0">
                <a:effectLst/>
              </a:rPr>
              <a:t>Своеволие есть грех-- </a:t>
            </a:r>
            <a:r>
              <a:rPr lang="ru-RU" sz="2800" dirty="0" err="1">
                <a:effectLst/>
              </a:rPr>
              <a:t>Ис</a:t>
            </a:r>
            <a:r>
              <a:rPr lang="ru-RU" sz="2800" dirty="0">
                <a:effectLst/>
              </a:rPr>
              <a:t>. 53:6, 65:12, 66:3, </a:t>
            </a:r>
            <a:r>
              <a:rPr lang="ru-RU" sz="2800" dirty="0" err="1">
                <a:effectLst/>
              </a:rPr>
              <a:t>Иер</a:t>
            </a:r>
            <a:r>
              <a:rPr lang="ru-RU" sz="2800" dirty="0">
                <a:effectLst/>
              </a:rPr>
              <a:t>. 18:12 </a:t>
            </a:r>
          </a:p>
          <a:p>
            <a:pPr algn="just"/>
            <a:r>
              <a:rPr lang="ru-RU" sz="2800" dirty="0">
                <a:effectLst/>
              </a:rPr>
              <a:t>Грех есть мерзость пред Богом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(Втор.25:16) </a:t>
            </a:r>
            <a:endParaRPr lang="ru-RU" sz="2800" dirty="0"/>
          </a:p>
          <a:p>
            <a:pPr marL="0" indent="0" algn="just">
              <a:buNone/>
            </a:pPr>
            <a:endParaRPr lang="ru-RU" sz="28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53459"/>
      </p:ext>
    </p:extLst>
  </p:cSld>
  <p:clrMapOvr>
    <a:masterClrMapping/>
  </p:clrMapOvr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10481</TotalTime>
  <Words>1333</Words>
  <Application>Microsoft Macintosh PowerPoint</Application>
  <PresentationFormat>On-screen Show (4:3)</PresentationFormat>
  <Paragraphs>151</Paragraphs>
  <Slides>26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Impact</vt:lpstr>
      <vt:lpstr>MS Sans Serif</vt:lpstr>
      <vt:lpstr>Tahoma</vt:lpstr>
      <vt:lpstr>Times New Roman</vt:lpstr>
      <vt:lpstr>Wingdings</vt:lpstr>
      <vt:lpstr>Сумерки</vt:lpstr>
      <vt:lpstr>ХАМАРТОЛОГИЯ</vt:lpstr>
      <vt:lpstr>Определение понятия «грех»</vt:lpstr>
      <vt:lpstr>Определение понятия «грех»</vt:lpstr>
      <vt:lpstr>Определение понятия «грех»</vt:lpstr>
      <vt:lpstr>Происхождение греха</vt:lpstr>
      <vt:lpstr>Происхождение греха</vt:lpstr>
      <vt:lpstr>Происхождение греха</vt:lpstr>
      <vt:lpstr>Происхождение греха</vt:lpstr>
      <vt:lpstr>Определение греха</vt:lpstr>
      <vt:lpstr>Определение греха</vt:lpstr>
      <vt:lpstr>Определение греха</vt:lpstr>
      <vt:lpstr>Божье отношение ко греху</vt:lpstr>
      <vt:lpstr>Божье отношение ко греху</vt:lpstr>
      <vt:lpstr>Божье отношение ко греху</vt:lpstr>
      <vt:lpstr>Божье отношение ко греху</vt:lpstr>
      <vt:lpstr>Божье отношение ко греху</vt:lpstr>
      <vt:lpstr>Божье отношение ко греху</vt:lpstr>
      <vt:lpstr>Божье отношение ко греху</vt:lpstr>
      <vt:lpstr>Последствия греха</vt:lpstr>
      <vt:lpstr>Последствия греха</vt:lpstr>
      <vt:lpstr>Последствия греха</vt:lpstr>
      <vt:lpstr>Последствия греха</vt:lpstr>
      <vt:lpstr>Последствия греха</vt:lpstr>
      <vt:lpstr>Избавление от греха</vt:lpstr>
      <vt:lpstr>Избавление от греха</vt:lpstr>
      <vt:lpstr>Избавление от греха</vt:lpstr>
    </vt:vector>
  </TitlesOfParts>
  <Company>PaceVoue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Богословие – 2 Сотериология   учение о спасении</dc:title>
  <dc:creator>Cij</dc:creator>
  <cp:lastModifiedBy>ROMAN TURLAK</cp:lastModifiedBy>
  <cp:revision>176</cp:revision>
  <dcterms:created xsi:type="dcterms:W3CDTF">2007-04-05T09:53:40Z</dcterms:created>
  <dcterms:modified xsi:type="dcterms:W3CDTF">2021-01-23T17:37:52Z</dcterms:modified>
</cp:coreProperties>
</file>